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set the scene: the 20th annual Best Practices and Innovations in CTE Conference, September 21 to 23 at the Sea Crest Beach Hotel on Cape Cod. This year's theme is Making Waves. Keep this slide short, ten to fifteen seconds, then move on. Total run time for this deck is about five to seven minutes.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milestone: this is the 20th annual conference, and that longevity is the proof point. The key message on this slide: plenty of conferences have good sessions. What makes this one different is who is in the room. If you have a personal story about a connection or idea you took home from a past year, tell it here. That story will do more than anything on the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three groups briefly. The line to land for attendees: whatever challenge is sitting on your desk right now, someone in this room has already solved it, and at this conference you can actually find them. Emphasize the first two rows for attendee audiences. If your audience includes potential exhibitors or sponsors, linger on the third row and add that this is a rare room of CTE decision-makers in one place.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read all six cards. Pick two or three that fit your audience. Fireside Chats are a highlight worth calling out: unscripted, up-close conversations with CTE leaders. The recognition card is a good moment to mention the Dave Berryman Scholarship if there are first-time attendees or early-career leaders in the room, since it covers registration for two recipients. Everything here is practice-first: things people can use when they get home.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people remember. The evenings are the honest answer to why attendees come back year after year: an oceanside opening reception, fire pits and s'mores on the beach, and the exhibit hall after dark. Say it plainly: the best conversations of the conference happen here, not in a session room. Keep it light and let the slide do the selling.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Logistics slide: September 21 to 23, Sea Crest Beach Hotel, North Falmouth, Cape Cod. Everything happens on one oceanfront campus, so there is no shuttling between venues. Late September is the best time of year on the Cape. End with the urgency line at the bottom: room blocks fill early, so book lodging when you register, not after.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invitation to the audience. Ask them to do three things: bring a colleague who belongs in this room, share why they are attending using #BPCTE26 and #MakingWaves, and send anyone who asks to one place, bpcte.org. If it fits, name someone specific: who on your team would get the most out of this? A direct question lands better than a general appeal.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simply: 20th annual, September 21 to 23, Cape Cod. Point to the QR code and give people ten seconds of silence to actually scan it before you say anything else. End on the tagline: often duplicated, never replicated. Then take questions.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22960" y="1051560"/>
            <a:ext cx="10515600" cy="365760"/>
          </a:xfrm>
          <a:prstGeom prst="rect">
            <a:avLst/>
          </a:prstGeom>
          <a:noFill/>
          <a:ln/>
        </p:spPr>
        <p:txBody>
          <a:bodyPr wrap="square" lIns="0" tIns="0" rIns="0" bIns="0" rtlCol="0" anchor="ctr"/>
          <a:lstStyle/>
          <a:p>
            <a:pPr indent="0" marL="0">
              <a:buNone/>
            </a:pPr>
            <a:r>
              <a:rPr lang="en-US" sz="1300" b="1" spc="300" kern="0" dirty="0">
                <a:solidFill>
                  <a:srgbClr val="BFE3EE"/>
                </a:solidFill>
                <a:latin typeface="Poppins" pitchFamily="34" charset="0"/>
                <a:ea typeface="Poppins" pitchFamily="34" charset="-122"/>
                <a:cs typeface="Poppins" pitchFamily="34" charset="-120"/>
              </a:rPr>
              <a:t>20TH ANNUAL  ·  NATIONAL CAREERTECH LEADERS ASSOCIATION</a:t>
            </a:r>
            <a:endParaRPr lang="en-US" sz="1300" dirty="0"/>
          </a:p>
        </p:txBody>
      </p:sp>
      <p:sp>
        <p:nvSpPr>
          <p:cNvPr id="3" name="Text 1"/>
          <p:cNvSpPr/>
          <p:nvPr/>
        </p:nvSpPr>
        <p:spPr>
          <a:xfrm>
            <a:off x="822960" y="1463040"/>
            <a:ext cx="10515600" cy="2011680"/>
          </a:xfrm>
          <a:prstGeom prst="rect">
            <a:avLst/>
          </a:prstGeom>
          <a:noFill/>
          <a:ln/>
        </p:spPr>
        <p:txBody>
          <a:bodyPr wrap="square" lIns="0" tIns="0" rIns="0" bIns="0" rtlCol="0" anchor="t"/>
          <a:lstStyle/>
          <a:p>
            <a:pPr indent="0" marL="0">
              <a:lnSpc>
                <a:spcPct val="105000"/>
              </a:lnSpc>
              <a:buNone/>
            </a:pPr>
            <a:r>
              <a:rPr lang="en-US" sz="4400" b="1" dirty="0">
                <a:solidFill>
                  <a:srgbClr val="FFFFFF"/>
                </a:solidFill>
                <a:latin typeface="Poppins" pitchFamily="34" charset="0"/>
                <a:ea typeface="Poppins" pitchFamily="34" charset="-122"/>
                <a:cs typeface="Poppins" pitchFamily="34" charset="-120"/>
              </a:rPr>
              <a:t>Best Practices &amp; Innovations</a:t>
            </a:r>
            <a:endParaRPr lang="en-US" sz="4400" dirty="0"/>
          </a:p>
          <a:p>
            <a:pPr indent="0" marL="0">
              <a:lnSpc>
                <a:spcPct val="105000"/>
              </a:lnSpc>
              <a:buNone/>
            </a:pPr>
            <a:r>
              <a:rPr lang="en-US" sz="4400" b="1" dirty="0">
                <a:solidFill>
                  <a:srgbClr val="FFFFFF"/>
                </a:solidFill>
                <a:latin typeface="Poppins" pitchFamily="34" charset="0"/>
                <a:ea typeface="Poppins" pitchFamily="34" charset="-122"/>
                <a:cs typeface="Poppins" pitchFamily="34" charset="-120"/>
              </a:rPr>
              <a:t>in CTE</a:t>
            </a:r>
            <a:endParaRPr lang="en-US" sz="4400" dirty="0"/>
          </a:p>
          <a:p>
            <a:pPr indent="0" marL="0">
              <a:lnSpc>
                <a:spcPct val="105000"/>
              </a:lnSpc>
              <a:buNone/>
            </a:pPr>
            <a:r>
              <a:rPr lang="en-US" sz="2000" b="1" baseline="30000" dirty="0">
                <a:solidFill>
                  <a:srgbClr val="FFFFFF"/>
                </a:solidFill>
                <a:latin typeface="Poppins" pitchFamily="34" charset="0"/>
                <a:ea typeface="Poppins" pitchFamily="34" charset="-122"/>
                <a:cs typeface="Poppins" pitchFamily="34" charset="-120"/>
              </a:rPr>
              <a:t>™</a:t>
            </a:r>
            <a:pPr indent="0" marL="0">
              <a:lnSpc>
                <a:spcPct val="105000"/>
              </a:lnSpc>
              <a:buNone/>
            </a:pPr>
            <a:r>
              <a:rPr lang="en-US" sz="4400" b="1" dirty="0">
                <a:solidFill>
                  <a:srgbClr val="FFFFFF"/>
                </a:solidFill>
                <a:latin typeface="Poppins" pitchFamily="34" charset="0"/>
                <a:ea typeface="Poppins" pitchFamily="34" charset="-122"/>
                <a:cs typeface="Poppins" pitchFamily="34" charset="-120"/>
              </a:rPr>
              <a:t> Conference</a:t>
            </a:r>
            <a:endParaRPr lang="en-US" sz="4400" dirty="0"/>
          </a:p>
        </p:txBody>
      </p:sp>
      <p:sp>
        <p:nvSpPr>
          <p:cNvPr id="4" name="Text 2"/>
          <p:cNvSpPr/>
          <p:nvPr/>
        </p:nvSpPr>
        <p:spPr>
          <a:xfrm>
            <a:off x="822960" y="3520440"/>
            <a:ext cx="7315200" cy="685800"/>
          </a:xfrm>
          <a:prstGeom prst="rect">
            <a:avLst/>
          </a:prstGeom>
          <a:noFill/>
          <a:ln/>
        </p:spPr>
        <p:txBody>
          <a:bodyPr wrap="square" lIns="0" tIns="0" rIns="0" bIns="0" rtlCol="0" anchor="ctr"/>
          <a:lstStyle/>
          <a:p>
            <a:pPr indent="0" marL="0">
              <a:buNone/>
            </a:pPr>
            <a:r>
              <a:rPr lang="en-US" sz="3000" i="1" dirty="0">
                <a:solidFill>
                  <a:srgbClr val="D8F0F6"/>
                </a:solidFill>
                <a:latin typeface="Cormorant Garamond" pitchFamily="34" charset="0"/>
                <a:ea typeface="Cormorant Garamond" pitchFamily="34" charset="-122"/>
                <a:cs typeface="Cormorant Garamond" pitchFamily="34" charset="-120"/>
              </a:rPr>
              <a:t>Making Waves</a:t>
            </a:r>
            <a:endParaRPr lang="en-US" sz="3000" dirty="0"/>
          </a:p>
        </p:txBody>
      </p:sp>
      <p:sp>
        <p:nvSpPr>
          <p:cNvPr id="5" name="Text 3"/>
          <p:cNvSpPr/>
          <p:nvPr/>
        </p:nvSpPr>
        <p:spPr>
          <a:xfrm>
            <a:off x="822960" y="4343400"/>
            <a:ext cx="10515600" cy="411480"/>
          </a:xfrm>
          <a:prstGeom prst="rect">
            <a:avLst/>
          </a:prstGeom>
          <a:noFill/>
          <a:ln/>
        </p:spPr>
        <p:txBody>
          <a:bodyPr wrap="square" lIns="0" tIns="0" rIns="0" bIns="0" rtlCol="0" anchor="ctr"/>
          <a:lstStyle/>
          <a:p>
            <a:pPr indent="0" marL="0">
              <a:buNone/>
            </a:pPr>
            <a:r>
              <a:rPr lang="en-US" sz="1500" b="1" dirty="0">
                <a:solidFill>
                  <a:srgbClr val="FFFFFF"/>
                </a:solidFill>
                <a:latin typeface="Poppins" pitchFamily="34" charset="0"/>
                <a:ea typeface="Poppins" pitchFamily="34" charset="-122"/>
                <a:cs typeface="Poppins" pitchFamily="34" charset="-120"/>
              </a:rPr>
              <a:t>September 21–23, 2026     |     Sea Crest Beach Hotel     |     North Falmouth, Cape Cod</a:t>
            </a:r>
            <a:endParaRPr lang="en-US" sz="1500" dirty="0"/>
          </a:p>
        </p:txBody>
      </p:sp>
      <p:sp>
        <p:nvSpPr>
          <p:cNvPr id="6" name="Text 4"/>
          <p:cNvSpPr/>
          <p:nvPr/>
        </p:nvSpPr>
        <p:spPr>
          <a:xfrm>
            <a:off x="822960" y="5989320"/>
            <a:ext cx="7315200" cy="365760"/>
          </a:xfrm>
          <a:prstGeom prst="rect">
            <a:avLst/>
          </a:prstGeom>
          <a:noFill/>
          <a:ln/>
        </p:spPr>
        <p:txBody>
          <a:bodyPr wrap="square" lIns="0" tIns="0" rIns="0" bIns="0" rtlCol="0" anchor="ctr"/>
          <a:lstStyle/>
          <a:p>
            <a:pPr indent="0" marL="0">
              <a:buNone/>
            </a:pPr>
            <a:r>
              <a:rPr lang="en-US" sz="1700" i="1" dirty="0">
                <a:solidFill>
                  <a:srgbClr val="9FD8E6"/>
                </a:solidFill>
                <a:latin typeface="Cormorant Garamond" pitchFamily="34" charset="0"/>
                <a:ea typeface="Cormorant Garamond" pitchFamily="34" charset="-122"/>
                <a:cs typeface="Cormorant Garamond" pitchFamily="34" charset="-120"/>
              </a:rPr>
              <a:t>Often Duplicated, Never Replicated.</a:t>
            </a:r>
            <a:endParaRPr lang="en-US" sz="1700" dirty="0"/>
          </a:p>
        </p:txBody>
      </p:sp>
      <p:pic>
        <p:nvPicPr>
          <p:cNvPr id="7" name="Image 0" descr="ncla_logo_white.png">    </p:cNvPr>
          <p:cNvPicPr>
            <a:picLocks noChangeAspect="1"/>
          </p:cNvPicPr>
          <p:nvPr/>
        </p:nvPicPr>
        <p:blipFill>
          <a:blip r:embed="rId2"/>
          <a:stretch>
            <a:fillRect/>
          </a:stretch>
        </p:blipFill>
        <p:spPr>
          <a:xfrm>
            <a:off x="9079992" y="5715000"/>
            <a:ext cx="2286000" cy="8138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22960" y="640080"/>
            <a:ext cx="10515600" cy="731520"/>
          </a:xfrm>
          <a:prstGeom prst="rect">
            <a:avLst/>
          </a:prstGeom>
          <a:noFill/>
          <a:ln/>
        </p:spPr>
        <p:txBody>
          <a:bodyPr wrap="square" lIns="0" tIns="0" rIns="0" bIns="0" rtlCol="0" anchor="ctr"/>
          <a:lstStyle/>
          <a:p>
            <a:pPr indent="0" marL="0">
              <a:buNone/>
            </a:pPr>
            <a:r>
              <a:rPr lang="en-US" sz="3600" b="1" dirty="0">
                <a:solidFill>
                  <a:srgbClr val="0E2A47"/>
                </a:solidFill>
                <a:latin typeface="Poppins" pitchFamily="34" charset="0"/>
                <a:ea typeface="Poppins" pitchFamily="34" charset="-122"/>
                <a:cs typeface="Poppins" pitchFamily="34" charset="-120"/>
              </a:rPr>
              <a:t>Twenty years. One room that matters.</a:t>
            </a:r>
            <a:endParaRPr lang="en-US" sz="3600" dirty="0"/>
          </a:p>
        </p:txBody>
      </p:sp>
      <p:sp>
        <p:nvSpPr>
          <p:cNvPr id="3" name="Text 1"/>
          <p:cNvSpPr/>
          <p:nvPr/>
        </p:nvSpPr>
        <p:spPr>
          <a:xfrm>
            <a:off x="822960" y="1691640"/>
            <a:ext cx="5852160" cy="3291840"/>
          </a:xfrm>
          <a:prstGeom prst="rect">
            <a:avLst/>
          </a:prstGeom>
          <a:noFill/>
          <a:ln/>
        </p:spPr>
        <p:txBody>
          <a:bodyPr wrap="square" lIns="0" tIns="0" rIns="0" bIns="0" rtlCol="0" anchor="t"/>
          <a:lstStyle/>
          <a:p>
            <a:pPr indent="0" marL="0">
              <a:lnSpc>
                <a:spcPct val="125000"/>
              </a:lnSpc>
              <a:buNone/>
            </a:pPr>
            <a:r>
              <a:rPr lang="en-US" sz="1500" dirty="0">
                <a:solidFill>
                  <a:srgbClr val="22384D"/>
                </a:solidFill>
                <a:latin typeface="Poppins" pitchFamily="34" charset="0"/>
                <a:ea typeface="Poppins" pitchFamily="34" charset="-122"/>
                <a:cs typeface="Poppins" pitchFamily="34" charset="-120"/>
              </a:rPr>
              <a:t>For two decades, the leaders shaping Career Technical Education have gathered at this conference to share what actually works — not theory, but proven practice from real programs.</a:t>
            </a:r>
            <a:endParaRPr lang="en-US" sz="1500" dirty="0"/>
          </a:p>
          <a:p>
            <a:pPr indent="0" marL="0">
              <a:lnSpc>
                <a:spcPct val="125000"/>
              </a:lnSpc>
              <a:buNone/>
            </a:pPr>
            <a:endParaRPr lang="en-US" sz="1500" dirty="0"/>
          </a:p>
          <a:p>
            <a:pPr indent="0" marL="0">
              <a:lnSpc>
                <a:spcPct val="125000"/>
              </a:lnSpc>
              <a:buNone/>
            </a:pPr>
            <a:r>
              <a:rPr lang="en-US" sz="1500" dirty="0">
                <a:solidFill>
                  <a:srgbClr val="22384D"/>
                </a:solidFill>
                <a:latin typeface="Poppins" pitchFamily="34" charset="0"/>
                <a:ea typeface="Poppins" pitchFamily="34" charset="-122"/>
                <a:cs typeface="Poppins" pitchFamily="34" charset="-120"/>
              </a:rPr>
              <a:t>The sessions are exceptional. The evenings are unforgettable. But the real value is simpler than that: it is the room itself, and the people in it.</a:t>
            </a:r>
            <a:endParaRPr lang="en-US" sz="1500" dirty="0"/>
          </a:p>
        </p:txBody>
      </p:sp>
      <p:sp>
        <p:nvSpPr>
          <p:cNvPr id="4" name="Shape 2"/>
          <p:cNvSpPr/>
          <p:nvPr/>
        </p:nvSpPr>
        <p:spPr>
          <a:xfrm>
            <a:off x="7223760" y="1417320"/>
            <a:ext cx="4114800" cy="1371600"/>
          </a:xfrm>
          <a:prstGeom prst="roundRect">
            <a:avLst>
              <a:gd name="adj" fmla="val 5333"/>
            </a:avLst>
          </a:prstGeom>
          <a:solidFill>
            <a:srgbClr val="F2F8FA"/>
          </a:solidFill>
          <a:ln/>
        </p:spPr>
      </p:sp>
      <p:sp>
        <p:nvSpPr>
          <p:cNvPr id="5" name="Text 3"/>
          <p:cNvSpPr/>
          <p:nvPr/>
        </p:nvSpPr>
        <p:spPr>
          <a:xfrm>
            <a:off x="7452360" y="1554480"/>
            <a:ext cx="1234440" cy="1097280"/>
          </a:xfrm>
          <a:prstGeom prst="rect">
            <a:avLst/>
          </a:prstGeom>
          <a:noFill/>
          <a:ln/>
        </p:spPr>
        <p:txBody>
          <a:bodyPr wrap="square" lIns="0" tIns="0" rIns="0" bIns="0" rtlCol="0" anchor="ctr"/>
          <a:lstStyle/>
          <a:p>
            <a:pPr algn="ctr" indent="0" marL="0">
              <a:buNone/>
            </a:pPr>
            <a:r>
              <a:rPr lang="en-US" sz="4800" b="1" dirty="0">
                <a:solidFill>
                  <a:srgbClr val="0C5A82"/>
                </a:solidFill>
                <a:latin typeface="Poppins" pitchFamily="34" charset="0"/>
                <a:ea typeface="Poppins" pitchFamily="34" charset="-122"/>
                <a:cs typeface="Poppins" pitchFamily="34" charset="-120"/>
              </a:rPr>
              <a:t>20</a:t>
            </a:r>
            <a:endParaRPr lang="en-US" sz="4800" dirty="0"/>
          </a:p>
        </p:txBody>
      </p:sp>
      <p:sp>
        <p:nvSpPr>
          <p:cNvPr id="6" name="Text 4"/>
          <p:cNvSpPr/>
          <p:nvPr/>
        </p:nvSpPr>
        <p:spPr>
          <a:xfrm>
            <a:off x="8778240" y="1554480"/>
            <a:ext cx="2468880" cy="1097280"/>
          </a:xfrm>
          <a:prstGeom prst="rect">
            <a:avLst/>
          </a:prstGeom>
          <a:noFill/>
          <a:ln/>
        </p:spPr>
        <p:txBody>
          <a:bodyPr wrap="square" lIns="0" tIns="0" rIns="0" bIns="0" rtlCol="0" anchor="ctr"/>
          <a:lstStyle/>
          <a:p>
            <a:pPr indent="0" marL="0">
              <a:lnSpc>
                <a:spcPct val="115000"/>
              </a:lnSpc>
              <a:buNone/>
            </a:pPr>
            <a:r>
              <a:rPr lang="en-US" sz="1250" dirty="0">
                <a:solidFill>
                  <a:srgbClr val="22384D"/>
                </a:solidFill>
                <a:latin typeface="Poppins" pitchFamily="34" charset="0"/>
                <a:ea typeface="Poppins" pitchFamily="34" charset="-122"/>
                <a:cs typeface="Poppins" pitchFamily="34" charset="-120"/>
              </a:rPr>
              <a:t>years of best practice,</a:t>
            </a:r>
            <a:endParaRPr lang="en-US" sz="1250" dirty="0"/>
          </a:p>
          <a:p>
            <a:pPr indent="0" marL="0">
              <a:lnSpc>
                <a:spcPct val="115000"/>
              </a:lnSpc>
              <a:buNone/>
            </a:pPr>
            <a:r>
              <a:rPr lang="en-US" sz="1250" dirty="0">
                <a:solidFill>
                  <a:srgbClr val="22384D"/>
                </a:solidFill>
                <a:latin typeface="Poppins" pitchFamily="34" charset="0"/>
                <a:ea typeface="Poppins" pitchFamily="34" charset="-122"/>
                <a:cs typeface="Poppins" pitchFamily="34" charset="-120"/>
              </a:rPr>
              <a:t>innovation, and leadership</a:t>
            </a:r>
            <a:endParaRPr lang="en-US" sz="1250" dirty="0"/>
          </a:p>
        </p:txBody>
      </p:sp>
      <p:sp>
        <p:nvSpPr>
          <p:cNvPr id="7" name="Shape 5"/>
          <p:cNvSpPr/>
          <p:nvPr/>
        </p:nvSpPr>
        <p:spPr>
          <a:xfrm>
            <a:off x="7223760" y="3017520"/>
            <a:ext cx="4114800" cy="1371600"/>
          </a:xfrm>
          <a:prstGeom prst="roundRect">
            <a:avLst>
              <a:gd name="adj" fmla="val 5333"/>
            </a:avLst>
          </a:prstGeom>
          <a:solidFill>
            <a:srgbClr val="F2F8FA"/>
          </a:solidFill>
          <a:ln/>
        </p:spPr>
      </p:sp>
      <p:sp>
        <p:nvSpPr>
          <p:cNvPr id="8" name="Text 6"/>
          <p:cNvSpPr/>
          <p:nvPr/>
        </p:nvSpPr>
        <p:spPr>
          <a:xfrm>
            <a:off x="7452360" y="3154680"/>
            <a:ext cx="1234440" cy="1097280"/>
          </a:xfrm>
          <a:prstGeom prst="rect">
            <a:avLst/>
          </a:prstGeom>
          <a:noFill/>
          <a:ln/>
        </p:spPr>
        <p:txBody>
          <a:bodyPr wrap="square" lIns="0" tIns="0" rIns="0" bIns="0" rtlCol="0" anchor="ctr"/>
          <a:lstStyle/>
          <a:p>
            <a:pPr algn="ctr" indent="0" marL="0">
              <a:buNone/>
            </a:pPr>
            <a:r>
              <a:rPr lang="en-US" sz="4800" b="1" dirty="0">
                <a:solidFill>
                  <a:srgbClr val="0C5A82"/>
                </a:solidFill>
                <a:latin typeface="Poppins" pitchFamily="34" charset="0"/>
                <a:ea typeface="Poppins" pitchFamily="34" charset="-122"/>
                <a:cs typeface="Poppins" pitchFamily="34" charset="-120"/>
              </a:rPr>
              <a:t>3</a:t>
            </a:r>
            <a:endParaRPr lang="en-US" sz="4800" dirty="0"/>
          </a:p>
        </p:txBody>
      </p:sp>
      <p:sp>
        <p:nvSpPr>
          <p:cNvPr id="9" name="Text 7"/>
          <p:cNvSpPr/>
          <p:nvPr/>
        </p:nvSpPr>
        <p:spPr>
          <a:xfrm>
            <a:off x="8778240" y="3154680"/>
            <a:ext cx="2468880" cy="1097280"/>
          </a:xfrm>
          <a:prstGeom prst="rect">
            <a:avLst/>
          </a:prstGeom>
          <a:noFill/>
          <a:ln/>
        </p:spPr>
        <p:txBody>
          <a:bodyPr wrap="square" lIns="0" tIns="0" rIns="0" bIns="0" rtlCol="0" anchor="ctr"/>
          <a:lstStyle/>
          <a:p>
            <a:pPr indent="0" marL="0">
              <a:lnSpc>
                <a:spcPct val="115000"/>
              </a:lnSpc>
              <a:buNone/>
            </a:pPr>
            <a:r>
              <a:rPr lang="en-US" sz="1250" dirty="0">
                <a:solidFill>
                  <a:srgbClr val="22384D"/>
                </a:solidFill>
                <a:latin typeface="Poppins" pitchFamily="34" charset="0"/>
                <a:ea typeface="Poppins" pitchFamily="34" charset="-122"/>
                <a:cs typeface="Poppins" pitchFamily="34" charset="-120"/>
              </a:rPr>
              <a:t>days of sessions, roundtables,</a:t>
            </a:r>
            <a:endParaRPr lang="en-US" sz="1250" dirty="0"/>
          </a:p>
          <a:p>
            <a:pPr indent="0" marL="0">
              <a:lnSpc>
                <a:spcPct val="115000"/>
              </a:lnSpc>
              <a:buNone/>
            </a:pPr>
            <a:r>
              <a:rPr lang="en-US" sz="1250" dirty="0">
                <a:solidFill>
                  <a:srgbClr val="22384D"/>
                </a:solidFill>
                <a:latin typeface="Poppins" pitchFamily="34" charset="0"/>
                <a:ea typeface="Poppins" pitchFamily="34" charset="-122"/>
                <a:cs typeface="Poppins" pitchFamily="34" charset="-120"/>
              </a:rPr>
              <a:t>and oceanside networking</a:t>
            </a:r>
            <a:endParaRPr lang="en-US" sz="1250" dirty="0"/>
          </a:p>
        </p:txBody>
      </p:sp>
      <p:sp>
        <p:nvSpPr>
          <p:cNvPr id="10" name="Shape 8"/>
          <p:cNvSpPr/>
          <p:nvPr/>
        </p:nvSpPr>
        <p:spPr>
          <a:xfrm>
            <a:off x="7223760" y="4617720"/>
            <a:ext cx="4114800" cy="1371600"/>
          </a:xfrm>
          <a:prstGeom prst="roundRect">
            <a:avLst>
              <a:gd name="adj" fmla="val 5333"/>
            </a:avLst>
          </a:prstGeom>
          <a:solidFill>
            <a:srgbClr val="F2F8FA"/>
          </a:solidFill>
          <a:ln/>
        </p:spPr>
      </p:sp>
      <p:sp>
        <p:nvSpPr>
          <p:cNvPr id="11" name="Text 9"/>
          <p:cNvSpPr/>
          <p:nvPr/>
        </p:nvSpPr>
        <p:spPr>
          <a:xfrm>
            <a:off x="7452360" y="4754880"/>
            <a:ext cx="1234440" cy="1097280"/>
          </a:xfrm>
          <a:prstGeom prst="rect">
            <a:avLst/>
          </a:prstGeom>
          <a:noFill/>
          <a:ln/>
        </p:spPr>
        <p:txBody>
          <a:bodyPr wrap="square" lIns="0" tIns="0" rIns="0" bIns="0" rtlCol="0" anchor="ctr"/>
          <a:lstStyle/>
          <a:p>
            <a:pPr algn="ctr" indent="0" marL="0">
              <a:buNone/>
            </a:pPr>
            <a:r>
              <a:rPr lang="en-US" sz="4800" b="1" dirty="0">
                <a:solidFill>
                  <a:srgbClr val="0C5A82"/>
                </a:solidFill>
                <a:latin typeface="Poppins" pitchFamily="34" charset="0"/>
                <a:ea typeface="Poppins" pitchFamily="34" charset="-122"/>
                <a:cs typeface="Poppins" pitchFamily="34" charset="-120"/>
              </a:rPr>
              <a:t>1</a:t>
            </a:r>
            <a:endParaRPr lang="en-US" sz="4800" dirty="0"/>
          </a:p>
        </p:txBody>
      </p:sp>
      <p:sp>
        <p:nvSpPr>
          <p:cNvPr id="12" name="Text 10"/>
          <p:cNvSpPr/>
          <p:nvPr/>
        </p:nvSpPr>
        <p:spPr>
          <a:xfrm>
            <a:off x="8778240" y="4754880"/>
            <a:ext cx="2468880" cy="1097280"/>
          </a:xfrm>
          <a:prstGeom prst="rect">
            <a:avLst/>
          </a:prstGeom>
          <a:noFill/>
          <a:ln/>
        </p:spPr>
        <p:txBody>
          <a:bodyPr wrap="square" lIns="0" tIns="0" rIns="0" bIns="0" rtlCol="0" anchor="ctr"/>
          <a:lstStyle/>
          <a:p>
            <a:pPr indent="0" marL="0">
              <a:lnSpc>
                <a:spcPct val="115000"/>
              </a:lnSpc>
              <a:buNone/>
            </a:pPr>
            <a:r>
              <a:rPr lang="en-US" sz="1250" dirty="0">
                <a:solidFill>
                  <a:srgbClr val="22384D"/>
                </a:solidFill>
                <a:latin typeface="Poppins" pitchFamily="34" charset="0"/>
                <a:ea typeface="Poppins" pitchFamily="34" charset="-122"/>
                <a:cs typeface="Poppins" pitchFamily="34" charset="-120"/>
              </a:rPr>
              <a:t>oceanfront campus on</a:t>
            </a:r>
            <a:endParaRPr lang="en-US" sz="1250" dirty="0"/>
          </a:p>
          <a:p>
            <a:pPr indent="0" marL="0">
              <a:lnSpc>
                <a:spcPct val="115000"/>
              </a:lnSpc>
              <a:buNone/>
            </a:pPr>
            <a:r>
              <a:rPr lang="en-US" sz="1250" dirty="0">
                <a:solidFill>
                  <a:srgbClr val="22384D"/>
                </a:solidFill>
                <a:latin typeface="Poppins" pitchFamily="34" charset="0"/>
                <a:ea typeface="Poppins" pitchFamily="34" charset="-122"/>
                <a:cs typeface="Poppins" pitchFamily="34" charset="-120"/>
              </a:rPr>
              <a:t>Cape Cod’s Old Silver Beach</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822960" y="640080"/>
            <a:ext cx="10515600" cy="731520"/>
          </a:xfrm>
          <a:prstGeom prst="rect">
            <a:avLst/>
          </a:prstGeom>
          <a:noFill/>
          <a:ln/>
        </p:spPr>
        <p:txBody>
          <a:bodyPr wrap="square" lIns="0" tIns="0" rIns="0" bIns="0" rtlCol="0" anchor="ctr"/>
          <a:lstStyle/>
          <a:p>
            <a:pPr indent="0" marL="0">
              <a:buNone/>
            </a:pPr>
            <a:r>
              <a:rPr lang="en-US" sz="3600" b="1" dirty="0">
                <a:solidFill>
                  <a:srgbClr val="0E2A47"/>
                </a:solidFill>
                <a:latin typeface="Poppins" pitchFamily="34" charset="0"/>
                <a:ea typeface="Poppins" pitchFamily="34" charset="-122"/>
                <a:cs typeface="Poppins" pitchFamily="34" charset="-120"/>
              </a:rPr>
              <a:t>The right room, all in one place</a:t>
            </a:r>
            <a:endParaRPr lang="en-US" sz="3600" dirty="0"/>
          </a:p>
        </p:txBody>
      </p:sp>
      <p:sp>
        <p:nvSpPr>
          <p:cNvPr id="3" name="Text 1"/>
          <p:cNvSpPr/>
          <p:nvPr/>
        </p:nvSpPr>
        <p:spPr>
          <a:xfrm>
            <a:off x="822960" y="1417320"/>
            <a:ext cx="10515600" cy="457200"/>
          </a:xfrm>
          <a:prstGeom prst="rect">
            <a:avLst/>
          </a:prstGeom>
          <a:noFill/>
          <a:ln/>
        </p:spPr>
        <p:txBody>
          <a:bodyPr wrap="square" lIns="0" tIns="0" rIns="0" bIns="0" rtlCol="0" anchor="ctr"/>
          <a:lstStyle/>
          <a:p>
            <a:pPr indent="0" marL="0">
              <a:buNone/>
            </a:pPr>
            <a:r>
              <a:rPr lang="en-US" sz="2000" i="1" dirty="0">
                <a:solidFill>
                  <a:srgbClr val="0C5A82"/>
                </a:solidFill>
                <a:latin typeface="Cormorant Garamond" pitchFamily="34" charset="0"/>
                <a:ea typeface="Cormorant Garamond" pitchFamily="34" charset="-122"/>
                <a:cs typeface="Cormorant Garamond" pitchFamily="34" charset="-120"/>
              </a:rPr>
              <a:t>Three days with the people who have already solved the problem on your desk.</a:t>
            </a:r>
            <a:endParaRPr lang="en-US" sz="2000" dirty="0"/>
          </a:p>
        </p:txBody>
      </p:sp>
      <p:sp>
        <p:nvSpPr>
          <p:cNvPr id="4" name="Shape 2"/>
          <p:cNvSpPr/>
          <p:nvPr/>
        </p:nvSpPr>
        <p:spPr>
          <a:xfrm>
            <a:off x="868680" y="2240280"/>
            <a:ext cx="868680" cy="868680"/>
          </a:xfrm>
          <a:prstGeom prst="ellipse">
            <a:avLst/>
          </a:prstGeom>
          <a:solidFill>
            <a:srgbClr val="0C5A82"/>
          </a:solidFill>
          <a:ln/>
        </p:spPr>
      </p:sp>
      <p:pic>
        <p:nvPicPr>
          <p:cNvPr id="5" name="Image 0" descr="icon_FaUsers_white.png">    </p:cNvPr>
          <p:cNvPicPr>
            <a:picLocks noChangeAspect="1"/>
          </p:cNvPicPr>
          <p:nvPr/>
        </p:nvPicPr>
        <p:blipFill>
          <a:blip r:embed="rId1"/>
          <a:stretch>
            <a:fillRect/>
          </a:stretch>
        </p:blipFill>
        <p:spPr>
          <a:xfrm>
            <a:off x="1074420" y="2446020"/>
            <a:ext cx="457200" cy="457200"/>
          </a:xfrm>
          <a:prstGeom prst="rect">
            <a:avLst/>
          </a:prstGeom>
        </p:spPr>
      </p:pic>
      <p:sp>
        <p:nvSpPr>
          <p:cNvPr id="6" name="Text 3"/>
          <p:cNvSpPr/>
          <p:nvPr/>
        </p:nvSpPr>
        <p:spPr>
          <a:xfrm>
            <a:off x="2057400" y="222199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CTE decision-makers</a:t>
            </a:r>
            <a:endParaRPr lang="en-US" sz="1900" dirty="0"/>
          </a:p>
        </p:txBody>
      </p:sp>
      <p:sp>
        <p:nvSpPr>
          <p:cNvPr id="7" name="Text 4"/>
          <p:cNvSpPr/>
          <p:nvPr/>
        </p:nvSpPr>
        <p:spPr>
          <a:xfrm>
            <a:off x="2057400" y="262432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Directors and administrators who set direction and budgets for programs across the country.</a:t>
            </a:r>
            <a:endParaRPr lang="en-US" sz="1350" dirty="0"/>
          </a:p>
        </p:txBody>
      </p:sp>
      <p:sp>
        <p:nvSpPr>
          <p:cNvPr id="8" name="Shape 5"/>
          <p:cNvSpPr/>
          <p:nvPr/>
        </p:nvSpPr>
        <p:spPr>
          <a:xfrm>
            <a:off x="868680" y="3611880"/>
            <a:ext cx="868680" cy="868680"/>
          </a:xfrm>
          <a:prstGeom prst="ellipse">
            <a:avLst/>
          </a:prstGeom>
          <a:solidFill>
            <a:srgbClr val="0C5A82"/>
          </a:solidFill>
          <a:ln/>
        </p:spPr>
      </p:sp>
      <p:pic>
        <p:nvPicPr>
          <p:cNvPr id="9" name="Image 1" descr="icon_FaChalkboardTeacher_white.png">    </p:cNvPr>
          <p:cNvPicPr>
            <a:picLocks noChangeAspect="1"/>
          </p:cNvPicPr>
          <p:nvPr/>
        </p:nvPicPr>
        <p:blipFill>
          <a:blip r:embed="rId2"/>
          <a:stretch>
            <a:fillRect/>
          </a:stretch>
        </p:blipFill>
        <p:spPr>
          <a:xfrm>
            <a:off x="1074420" y="3817620"/>
            <a:ext cx="457200" cy="457200"/>
          </a:xfrm>
          <a:prstGeom prst="rect">
            <a:avLst/>
          </a:prstGeom>
        </p:spPr>
      </p:pic>
      <p:sp>
        <p:nvSpPr>
          <p:cNvPr id="10" name="Text 6"/>
          <p:cNvSpPr/>
          <p:nvPr/>
        </p:nvSpPr>
        <p:spPr>
          <a:xfrm>
            <a:off x="2057400" y="359359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Practitioners and innovators</a:t>
            </a:r>
            <a:endParaRPr lang="en-US" sz="1900" dirty="0"/>
          </a:p>
        </p:txBody>
      </p:sp>
      <p:sp>
        <p:nvSpPr>
          <p:cNvPr id="11" name="Text 7"/>
          <p:cNvSpPr/>
          <p:nvPr/>
        </p:nvSpPr>
        <p:spPr>
          <a:xfrm>
            <a:off x="2057400" y="399592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The educators and program leaders whose strategies become next year’s best practices.</a:t>
            </a:r>
            <a:endParaRPr lang="en-US" sz="1350" dirty="0"/>
          </a:p>
        </p:txBody>
      </p:sp>
      <p:sp>
        <p:nvSpPr>
          <p:cNvPr id="12" name="Shape 8"/>
          <p:cNvSpPr/>
          <p:nvPr/>
        </p:nvSpPr>
        <p:spPr>
          <a:xfrm>
            <a:off x="868680" y="4983480"/>
            <a:ext cx="868680" cy="868680"/>
          </a:xfrm>
          <a:prstGeom prst="ellipse">
            <a:avLst/>
          </a:prstGeom>
          <a:solidFill>
            <a:srgbClr val="0C5A82"/>
          </a:solidFill>
          <a:ln/>
        </p:spPr>
      </p:sp>
      <p:pic>
        <p:nvPicPr>
          <p:cNvPr id="13" name="Image 2" descr="icon_FaHandshake_white.png">    </p:cNvPr>
          <p:cNvPicPr>
            <a:picLocks noChangeAspect="1"/>
          </p:cNvPicPr>
          <p:nvPr/>
        </p:nvPicPr>
        <p:blipFill>
          <a:blip r:embed="rId3"/>
          <a:stretch>
            <a:fillRect/>
          </a:stretch>
        </p:blipFill>
        <p:spPr>
          <a:xfrm>
            <a:off x="1074420" y="5189220"/>
            <a:ext cx="457200" cy="457200"/>
          </a:xfrm>
          <a:prstGeom prst="rect">
            <a:avLst/>
          </a:prstGeom>
        </p:spPr>
      </p:pic>
      <p:sp>
        <p:nvSpPr>
          <p:cNvPr id="14" name="Text 9"/>
          <p:cNvSpPr/>
          <p:nvPr/>
        </p:nvSpPr>
        <p:spPr>
          <a:xfrm>
            <a:off x="2057400" y="496519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Partners and exhibitors</a:t>
            </a:r>
            <a:endParaRPr lang="en-US" sz="1900" dirty="0"/>
          </a:p>
        </p:txBody>
      </p:sp>
      <p:sp>
        <p:nvSpPr>
          <p:cNvPr id="15" name="Text 10"/>
          <p:cNvSpPr/>
          <p:nvPr/>
        </p:nvSpPr>
        <p:spPr>
          <a:xfrm>
            <a:off x="2057400" y="536752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Organizations invested in workforce development, gathered in a hall built for real conversation.</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22960" y="640080"/>
            <a:ext cx="10515600" cy="731520"/>
          </a:xfrm>
          <a:prstGeom prst="rect">
            <a:avLst/>
          </a:prstGeom>
          <a:noFill/>
          <a:ln/>
        </p:spPr>
        <p:txBody>
          <a:bodyPr wrap="square" lIns="0" tIns="0" rIns="0" bIns="0" rtlCol="0" anchor="ctr"/>
          <a:lstStyle/>
          <a:p>
            <a:pPr indent="0" marL="0">
              <a:buNone/>
            </a:pPr>
            <a:r>
              <a:rPr lang="en-US" sz="3600" b="1" dirty="0">
                <a:solidFill>
                  <a:srgbClr val="0E2A47"/>
                </a:solidFill>
                <a:latin typeface="Poppins" pitchFamily="34" charset="0"/>
                <a:ea typeface="Poppins" pitchFamily="34" charset="-122"/>
                <a:cs typeface="Poppins" pitchFamily="34" charset="-120"/>
              </a:rPr>
              <a:t>Three days built around what works</a:t>
            </a:r>
            <a:endParaRPr lang="en-US" sz="3600" dirty="0"/>
          </a:p>
        </p:txBody>
      </p:sp>
      <p:sp>
        <p:nvSpPr>
          <p:cNvPr id="3" name="Shape 1"/>
          <p:cNvSpPr/>
          <p:nvPr/>
        </p:nvSpPr>
        <p:spPr>
          <a:xfrm>
            <a:off x="822960" y="1691640"/>
            <a:ext cx="3383280" cy="2103120"/>
          </a:xfrm>
          <a:prstGeom prst="roundRect">
            <a:avLst>
              <a:gd name="adj" fmla="val 3478"/>
            </a:avLst>
          </a:prstGeom>
          <a:solidFill>
            <a:srgbClr val="F2F8FA"/>
          </a:solidFill>
          <a:ln/>
        </p:spPr>
      </p:sp>
      <p:sp>
        <p:nvSpPr>
          <p:cNvPr id="4" name="Shape 2"/>
          <p:cNvSpPr/>
          <p:nvPr/>
        </p:nvSpPr>
        <p:spPr>
          <a:xfrm>
            <a:off x="1078992" y="1947672"/>
            <a:ext cx="640080" cy="640080"/>
          </a:xfrm>
          <a:prstGeom prst="ellipse">
            <a:avLst/>
          </a:prstGeom>
          <a:solidFill>
            <a:srgbClr val="0C5A82"/>
          </a:solidFill>
          <a:ln/>
        </p:spPr>
      </p:sp>
      <p:pic>
        <p:nvPicPr>
          <p:cNvPr id="5" name="Image 0" descr="icon_FaMicrophone_white.png">    </p:cNvPr>
          <p:cNvPicPr>
            <a:picLocks noChangeAspect="1"/>
          </p:cNvPicPr>
          <p:nvPr/>
        </p:nvPicPr>
        <p:blipFill>
          <a:blip r:embed="rId2"/>
          <a:stretch>
            <a:fillRect/>
          </a:stretch>
        </p:blipFill>
        <p:spPr>
          <a:xfrm>
            <a:off x="1239012" y="2107692"/>
            <a:ext cx="320040" cy="320040"/>
          </a:xfrm>
          <a:prstGeom prst="rect">
            <a:avLst/>
          </a:prstGeom>
        </p:spPr>
      </p:pic>
      <p:sp>
        <p:nvSpPr>
          <p:cNvPr id="6" name="Text 3"/>
          <p:cNvSpPr/>
          <p:nvPr/>
        </p:nvSpPr>
        <p:spPr>
          <a:xfrm>
            <a:off x="1856232" y="1911096"/>
            <a:ext cx="2148840" cy="731520"/>
          </a:xfrm>
          <a:prstGeom prst="rect">
            <a:avLst/>
          </a:prstGeom>
          <a:noFill/>
          <a:ln/>
        </p:spPr>
        <p:txBody>
          <a:bodyPr wrap="square" lIns="0" tIns="0" rIns="0" bIns="0" rtlCol="0" anchor="ctr"/>
          <a:lstStyle/>
          <a:p>
            <a:pPr indent="0" marL="0">
              <a:lnSpc>
                <a:spcPct val="100000"/>
              </a:lnSpc>
              <a:buNone/>
            </a:pPr>
            <a:r>
              <a:rPr lang="en-US" sz="1450" b="1" dirty="0">
                <a:solidFill>
                  <a:srgbClr val="0E2A47"/>
                </a:solidFill>
                <a:latin typeface="Poppins" pitchFamily="34" charset="0"/>
                <a:ea typeface="Poppins" pitchFamily="34" charset="-122"/>
                <a:cs typeface="Poppins" pitchFamily="34" charset="-120"/>
              </a:rPr>
              <a:t>Keynotes &amp; sessions</a:t>
            </a:r>
            <a:endParaRPr lang="en-US" sz="1450" dirty="0"/>
          </a:p>
        </p:txBody>
      </p:sp>
      <p:sp>
        <p:nvSpPr>
          <p:cNvPr id="7" name="Text 4"/>
          <p:cNvSpPr/>
          <p:nvPr/>
        </p:nvSpPr>
        <p:spPr>
          <a:xfrm>
            <a:off x="1078992" y="2715768"/>
            <a:ext cx="2871216" cy="960120"/>
          </a:xfrm>
          <a:prstGeom prst="rect">
            <a:avLst/>
          </a:prstGeom>
          <a:noFill/>
          <a:ln/>
        </p:spPr>
        <p:txBody>
          <a:bodyPr wrap="square" lIns="0" tIns="0" rIns="0" bIns="0" rtlCol="0" anchor="t"/>
          <a:lstStyle/>
          <a:p>
            <a:pPr indent="0" marL="0">
              <a:lnSpc>
                <a:spcPct val="115000"/>
              </a:lnSpc>
              <a:buNone/>
            </a:pPr>
            <a:r>
              <a:rPr lang="en-US" sz="1050" dirty="0">
                <a:solidFill>
                  <a:srgbClr val="22384D"/>
                </a:solidFill>
                <a:latin typeface="Poppins" pitchFamily="34" charset="0"/>
                <a:ea typeface="Poppins" pitchFamily="34" charset="-122"/>
                <a:cs typeface="Poppins" pitchFamily="34" charset="-120"/>
              </a:rPr>
              <a:t>Best-practice sessions led by the people doing the work — strategies you can use Monday morning.</a:t>
            </a:r>
            <a:endParaRPr lang="en-US" sz="1050" dirty="0"/>
          </a:p>
        </p:txBody>
      </p:sp>
      <p:sp>
        <p:nvSpPr>
          <p:cNvPr id="8" name="Shape 5"/>
          <p:cNvSpPr/>
          <p:nvPr/>
        </p:nvSpPr>
        <p:spPr>
          <a:xfrm>
            <a:off x="4480560" y="1691640"/>
            <a:ext cx="3383280" cy="2103120"/>
          </a:xfrm>
          <a:prstGeom prst="roundRect">
            <a:avLst>
              <a:gd name="adj" fmla="val 3478"/>
            </a:avLst>
          </a:prstGeom>
          <a:solidFill>
            <a:srgbClr val="F2F8FA"/>
          </a:solidFill>
          <a:ln/>
        </p:spPr>
      </p:sp>
      <p:sp>
        <p:nvSpPr>
          <p:cNvPr id="9" name="Shape 6"/>
          <p:cNvSpPr/>
          <p:nvPr/>
        </p:nvSpPr>
        <p:spPr>
          <a:xfrm>
            <a:off x="4736592" y="1947672"/>
            <a:ext cx="640080" cy="640080"/>
          </a:xfrm>
          <a:prstGeom prst="ellipse">
            <a:avLst/>
          </a:prstGeom>
          <a:solidFill>
            <a:srgbClr val="0C5A82"/>
          </a:solidFill>
          <a:ln/>
        </p:spPr>
      </p:sp>
      <p:pic>
        <p:nvPicPr>
          <p:cNvPr id="10" name="Image 1" descr="icon_FaFire_white.png">    </p:cNvPr>
          <p:cNvPicPr>
            <a:picLocks noChangeAspect="1"/>
          </p:cNvPicPr>
          <p:nvPr/>
        </p:nvPicPr>
        <p:blipFill>
          <a:blip r:embed="rId3"/>
          <a:stretch>
            <a:fillRect/>
          </a:stretch>
        </p:blipFill>
        <p:spPr>
          <a:xfrm>
            <a:off x="4896612" y="2107692"/>
            <a:ext cx="320040" cy="320040"/>
          </a:xfrm>
          <a:prstGeom prst="rect">
            <a:avLst/>
          </a:prstGeom>
        </p:spPr>
      </p:pic>
      <p:sp>
        <p:nvSpPr>
          <p:cNvPr id="11" name="Text 7"/>
          <p:cNvSpPr/>
          <p:nvPr/>
        </p:nvSpPr>
        <p:spPr>
          <a:xfrm>
            <a:off x="5513832" y="1911096"/>
            <a:ext cx="2148840" cy="731520"/>
          </a:xfrm>
          <a:prstGeom prst="rect">
            <a:avLst/>
          </a:prstGeom>
          <a:noFill/>
          <a:ln/>
        </p:spPr>
        <p:txBody>
          <a:bodyPr wrap="square" lIns="0" tIns="0" rIns="0" bIns="0" rtlCol="0" anchor="ctr"/>
          <a:lstStyle/>
          <a:p>
            <a:pPr indent="0" marL="0">
              <a:lnSpc>
                <a:spcPct val="100000"/>
              </a:lnSpc>
              <a:buNone/>
            </a:pPr>
            <a:r>
              <a:rPr lang="en-US" sz="1450" b="1" dirty="0">
                <a:solidFill>
                  <a:srgbClr val="0E2A47"/>
                </a:solidFill>
                <a:latin typeface="Poppins" pitchFamily="34" charset="0"/>
                <a:ea typeface="Poppins" pitchFamily="34" charset="-122"/>
                <a:cs typeface="Poppins" pitchFamily="34" charset="-120"/>
              </a:rPr>
              <a:t>Fireside Chats</a:t>
            </a:r>
            <a:endParaRPr lang="en-US" sz="1450" dirty="0"/>
          </a:p>
        </p:txBody>
      </p:sp>
      <p:sp>
        <p:nvSpPr>
          <p:cNvPr id="12" name="Text 8"/>
          <p:cNvSpPr/>
          <p:nvPr/>
        </p:nvSpPr>
        <p:spPr>
          <a:xfrm>
            <a:off x="4736592" y="2715768"/>
            <a:ext cx="2871216" cy="960120"/>
          </a:xfrm>
          <a:prstGeom prst="rect">
            <a:avLst/>
          </a:prstGeom>
          <a:noFill/>
          <a:ln/>
        </p:spPr>
        <p:txBody>
          <a:bodyPr wrap="square" lIns="0" tIns="0" rIns="0" bIns="0" rtlCol="0" anchor="t"/>
          <a:lstStyle/>
          <a:p>
            <a:pPr indent="0" marL="0">
              <a:lnSpc>
                <a:spcPct val="115000"/>
              </a:lnSpc>
              <a:buNone/>
            </a:pPr>
            <a:r>
              <a:rPr lang="en-US" sz="1050" dirty="0">
                <a:solidFill>
                  <a:srgbClr val="22384D"/>
                </a:solidFill>
                <a:latin typeface="Poppins" pitchFamily="34" charset="0"/>
                <a:ea typeface="Poppins" pitchFamily="34" charset="-122"/>
                <a:cs typeface="Poppins" pitchFamily="34" charset="-120"/>
              </a:rPr>
              <a:t>Intimate, unscripted conversations with CTE leaders — the candid stories that never make it into a keynote.</a:t>
            </a:r>
            <a:endParaRPr lang="en-US" sz="1050" dirty="0"/>
          </a:p>
        </p:txBody>
      </p:sp>
      <p:sp>
        <p:nvSpPr>
          <p:cNvPr id="13" name="Shape 9"/>
          <p:cNvSpPr/>
          <p:nvPr/>
        </p:nvSpPr>
        <p:spPr>
          <a:xfrm>
            <a:off x="8138160" y="1691640"/>
            <a:ext cx="3383280" cy="2103120"/>
          </a:xfrm>
          <a:prstGeom prst="roundRect">
            <a:avLst>
              <a:gd name="adj" fmla="val 3478"/>
            </a:avLst>
          </a:prstGeom>
          <a:solidFill>
            <a:srgbClr val="F2F8FA"/>
          </a:solidFill>
          <a:ln/>
        </p:spPr>
      </p:sp>
      <p:sp>
        <p:nvSpPr>
          <p:cNvPr id="14" name="Shape 10"/>
          <p:cNvSpPr/>
          <p:nvPr/>
        </p:nvSpPr>
        <p:spPr>
          <a:xfrm>
            <a:off x="8394192" y="1947672"/>
            <a:ext cx="640080" cy="640080"/>
          </a:xfrm>
          <a:prstGeom prst="ellipse">
            <a:avLst/>
          </a:prstGeom>
          <a:solidFill>
            <a:srgbClr val="0C5A82"/>
          </a:solidFill>
          <a:ln/>
        </p:spPr>
      </p:sp>
      <p:pic>
        <p:nvPicPr>
          <p:cNvPr id="15" name="Image 2" descr="icon_FaComments_white.png">    </p:cNvPr>
          <p:cNvPicPr>
            <a:picLocks noChangeAspect="1"/>
          </p:cNvPicPr>
          <p:nvPr/>
        </p:nvPicPr>
        <p:blipFill>
          <a:blip r:embed="rId4"/>
          <a:stretch>
            <a:fillRect/>
          </a:stretch>
        </p:blipFill>
        <p:spPr>
          <a:xfrm>
            <a:off x="8554212" y="2107692"/>
            <a:ext cx="320040" cy="320040"/>
          </a:xfrm>
          <a:prstGeom prst="rect">
            <a:avLst/>
          </a:prstGeom>
        </p:spPr>
      </p:pic>
      <p:sp>
        <p:nvSpPr>
          <p:cNvPr id="16" name="Text 11"/>
          <p:cNvSpPr/>
          <p:nvPr/>
        </p:nvSpPr>
        <p:spPr>
          <a:xfrm>
            <a:off x="9171432" y="1911096"/>
            <a:ext cx="2148840" cy="731520"/>
          </a:xfrm>
          <a:prstGeom prst="rect">
            <a:avLst/>
          </a:prstGeom>
          <a:noFill/>
          <a:ln/>
        </p:spPr>
        <p:txBody>
          <a:bodyPr wrap="square" lIns="0" tIns="0" rIns="0" bIns="0" rtlCol="0" anchor="ctr"/>
          <a:lstStyle/>
          <a:p>
            <a:pPr indent="0" marL="0">
              <a:lnSpc>
                <a:spcPct val="100000"/>
              </a:lnSpc>
              <a:buNone/>
            </a:pPr>
            <a:r>
              <a:rPr lang="en-US" sz="1450" b="1" dirty="0">
                <a:solidFill>
                  <a:srgbClr val="0E2A47"/>
                </a:solidFill>
                <a:latin typeface="Poppins" pitchFamily="34" charset="0"/>
                <a:ea typeface="Poppins" pitchFamily="34" charset="-122"/>
                <a:cs typeface="Poppins" pitchFamily="34" charset="-120"/>
              </a:rPr>
              <a:t>Practitioner roundtables</a:t>
            </a:r>
            <a:endParaRPr lang="en-US" sz="1450" dirty="0"/>
          </a:p>
        </p:txBody>
      </p:sp>
      <p:sp>
        <p:nvSpPr>
          <p:cNvPr id="17" name="Text 12"/>
          <p:cNvSpPr/>
          <p:nvPr/>
        </p:nvSpPr>
        <p:spPr>
          <a:xfrm>
            <a:off x="8394192" y="2715768"/>
            <a:ext cx="2871216" cy="960120"/>
          </a:xfrm>
          <a:prstGeom prst="rect">
            <a:avLst/>
          </a:prstGeom>
          <a:noFill/>
          <a:ln/>
        </p:spPr>
        <p:txBody>
          <a:bodyPr wrap="square" lIns="0" tIns="0" rIns="0" bIns="0" rtlCol="0" anchor="t"/>
          <a:lstStyle/>
          <a:p>
            <a:pPr indent="0" marL="0">
              <a:lnSpc>
                <a:spcPct val="115000"/>
              </a:lnSpc>
              <a:buNone/>
            </a:pPr>
            <a:r>
              <a:rPr lang="en-US" sz="1050" dirty="0">
                <a:solidFill>
                  <a:srgbClr val="22384D"/>
                </a:solidFill>
                <a:latin typeface="Poppins" pitchFamily="34" charset="0"/>
                <a:ea typeface="Poppins" pitchFamily="34" charset="-122"/>
                <a:cs typeface="Poppins" pitchFamily="34" charset="-120"/>
              </a:rPr>
              <a:t>Small-group conversations where the hardest problems in CTE get honest answers from peers.</a:t>
            </a:r>
            <a:endParaRPr lang="en-US" sz="1050" dirty="0"/>
          </a:p>
        </p:txBody>
      </p:sp>
      <p:sp>
        <p:nvSpPr>
          <p:cNvPr id="18" name="Shape 13"/>
          <p:cNvSpPr/>
          <p:nvPr/>
        </p:nvSpPr>
        <p:spPr>
          <a:xfrm>
            <a:off x="822960" y="4023360"/>
            <a:ext cx="3383280" cy="2103120"/>
          </a:xfrm>
          <a:prstGeom prst="roundRect">
            <a:avLst>
              <a:gd name="adj" fmla="val 3478"/>
            </a:avLst>
          </a:prstGeom>
          <a:solidFill>
            <a:srgbClr val="F2F8FA"/>
          </a:solidFill>
          <a:ln/>
        </p:spPr>
      </p:sp>
      <p:sp>
        <p:nvSpPr>
          <p:cNvPr id="19" name="Shape 14"/>
          <p:cNvSpPr/>
          <p:nvPr/>
        </p:nvSpPr>
        <p:spPr>
          <a:xfrm>
            <a:off x="1078992" y="4279392"/>
            <a:ext cx="640080" cy="640080"/>
          </a:xfrm>
          <a:prstGeom prst="ellipse">
            <a:avLst/>
          </a:prstGeom>
          <a:solidFill>
            <a:srgbClr val="0C5A82"/>
          </a:solidFill>
          <a:ln/>
        </p:spPr>
      </p:sp>
      <p:pic>
        <p:nvPicPr>
          <p:cNvPr id="20" name="Image 3" descr="icon_FaStore_white.png">    </p:cNvPr>
          <p:cNvPicPr>
            <a:picLocks noChangeAspect="1"/>
          </p:cNvPicPr>
          <p:nvPr/>
        </p:nvPicPr>
        <p:blipFill>
          <a:blip r:embed="rId5"/>
          <a:stretch>
            <a:fillRect/>
          </a:stretch>
        </p:blipFill>
        <p:spPr>
          <a:xfrm>
            <a:off x="1239012" y="4439412"/>
            <a:ext cx="320040" cy="320040"/>
          </a:xfrm>
          <a:prstGeom prst="rect">
            <a:avLst/>
          </a:prstGeom>
        </p:spPr>
      </p:pic>
      <p:sp>
        <p:nvSpPr>
          <p:cNvPr id="21" name="Text 15"/>
          <p:cNvSpPr/>
          <p:nvPr/>
        </p:nvSpPr>
        <p:spPr>
          <a:xfrm>
            <a:off x="1856232" y="4242816"/>
            <a:ext cx="2148840" cy="731520"/>
          </a:xfrm>
          <a:prstGeom prst="rect">
            <a:avLst/>
          </a:prstGeom>
          <a:noFill/>
          <a:ln/>
        </p:spPr>
        <p:txBody>
          <a:bodyPr wrap="square" lIns="0" tIns="0" rIns="0" bIns="0" rtlCol="0" anchor="ctr"/>
          <a:lstStyle/>
          <a:p>
            <a:pPr indent="0" marL="0">
              <a:lnSpc>
                <a:spcPct val="100000"/>
              </a:lnSpc>
              <a:buNone/>
            </a:pPr>
            <a:r>
              <a:rPr lang="en-US" sz="1450" b="1" dirty="0">
                <a:solidFill>
                  <a:srgbClr val="0E2A47"/>
                </a:solidFill>
                <a:latin typeface="Poppins" pitchFamily="34" charset="0"/>
                <a:ea typeface="Poppins" pitchFamily="34" charset="-122"/>
                <a:cs typeface="Poppins" pitchFamily="34" charset="-120"/>
              </a:rPr>
              <a:t>Exhibit hall</a:t>
            </a:r>
            <a:endParaRPr lang="en-US" sz="1450" dirty="0"/>
          </a:p>
        </p:txBody>
      </p:sp>
      <p:sp>
        <p:nvSpPr>
          <p:cNvPr id="22" name="Text 16"/>
          <p:cNvSpPr/>
          <p:nvPr/>
        </p:nvSpPr>
        <p:spPr>
          <a:xfrm>
            <a:off x="1078992" y="5047488"/>
            <a:ext cx="2871216" cy="960120"/>
          </a:xfrm>
          <a:prstGeom prst="rect">
            <a:avLst/>
          </a:prstGeom>
          <a:noFill/>
          <a:ln/>
        </p:spPr>
        <p:txBody>
          <a:bodyPr wrap="square" lIns="0" tIns="0" rIns="0" bIns="0" rtlCol="0" anchor="t"/>
          <a:lstStyle/>
          <a:p>
            <a:pPr indent="0" marL="0">
              <a:lnSpc>
                <a:spcPct val="115000"/>
              </a:lnSpc>
              <a:buNone/>
            </a:pPr>
            <a:r>
              <a:rPr lang="en-US" sz="1050" dirty="0">
                <a:solidFill>
                  <a:srgbClr val="22384D"/>
                </a:solidFill>
                <a:latin typeface="Poppins" pitchFamily="34" charset="0"/>
                <a:ea typeface="Poppins" pitchFamily="34" charset="-122"/>
                <a:cs typeface="Poppins" pitchFamily="34" charset="-120"/>
              </a:rPr>
              <a:t>Hands-on time with the tools, programs, and partners shaping workforce development.</a:t>
            </a:r>
            <a:endParaRPr lang="en-US" sz="1050" dirty="0"/>
          </a:p>
        </p:txBody>
      </p:sp>
      <p:sp>
        <p:nvSpPr>
          <p:cNvPr id="23" name="Shape 17"/>
          <p:cNvSpPr/>
          <p:nvPr/>
        </p:nvSpPr>
        <p:spPr>
          <a:xfrm>
            <a:off x="4480560" y="4023360"/>
            <a:ext cx="3383280" cy="2103120"/>
          </a:xfrm>
          <a:prstGeom prst="roundRect">
            <a:avLst>
              <a:gd name="adj" fmla="val 3478"/>
            </a:avLst>
          </a:prstGeom>
          <a:solidFill>
            <a:srgbClr val="F2F8FA"/>
          </a:solidFill>
          <a:ln/>
        </p:spPr>
      </p:sp>
      <p:sp>
        <p:nvSpPr>
          <p:cNvPr id="24" name="Shape 18"/>
          <p:cNvSpPr/>
          <p:nvPr/>
        </p:nvSpPr>
        <p:spPr>
          <a:xfrm>
            <a:off x="4736592" y="4279392"/>
            <a:ext cx="640080" cy="640080"/>
          </a:xfrm>
          <a:prstGeom prst="ellipse">
            <a:avLst/>
          </a:prstGeom>
          <a:solidFill>
            <a:srgbClr val="0C5A82"/>
          </a:solidFill>
          <a:ln/>
        </p:spPr>
      </p:sp>
      <p:pic>
        <p:nvPicPr>
          <p:cNvPr id="25" name="Image 4" descr="icon_FaAward_white.png">    </p:cNvPr>
          <p:cNvPicPr>
            <a:picLocks noChangeAspect="1"/>
          </p:cNvPicPr>
          <p:nvPr/>
        </p:nvPicPr>
        <p:blipFill>
          <a:blip r:embed="rId6"/>
          <a:stretch>
            <a:fillRect/>
          </a:stretch>
        </p:blipFill>
        <p:spPr>
          <a:xfrm>
            <a:off x="4896612" y="4439412"/>
            <a:ext cx="320040" cy="320040"/>
          </a:xfrm>
          <a:prstGeom prst="rect">
            <a:avLst/>
          </a:prstGeom>
        </p:spPr>
      </p:pic>
      <p:sp>
        <p:nvSpPr>
          <p:cNvPr id="26" name="Text 19"/>
          <p:cNvSpPr/>
          <p:nvPr/>
        </p:nvSpPr>
        <p:spPr>
          <a:xfrm>
            <a:off x="5513832" y="4242816"/>
            <a:ext cx="2148840" cy="731520"/>
          </a:xfrm>
          <a:prstGeom prst="rect">
            <a:avLst/>
          </a:prstGeom>
          <a:noFill/>
          <a:ln/>
        </p:spPr>
        <p:txBody>
          <a:bodyPr wrap="square" lIns="0" tIns="0" rIns="0" bIns="0" rtlCol="0" anchor="ctr"/>
          <a:lstStyle/>
          <a:p>
            <a:pPr indent="0" marL="0">
              <a:lnSpc>
                <a:spcPct val="100000"/>
              </a:lnSpc>
              <a:buNone/>
            </a:pPr>
            <a:r>
              <a:rPr lang="en-US" sz="1450" b="1" dirty="0">
                <a:solidFill>
                  <a:srgbClr val="0E2A47"/>
                </a:solidFill>
                <a:latin typeface="Poppins" pitchFamily="34" charset="0"/>
                <a:ea typeface="Poppins" pitchFamily="34" charset="-122"/>
                <a:cs typeface="Poppins" pitchFamily="34" charset="-120"/>
              </a:rPr>
              <a:t>Recognition &amp; scholarships</a:t>
            </a:r>
            <a:endParaRPr lang="en-US" sz="1450" dirty="0"/>
          </a:p>
        </p:txBody>
      </p:sp>
      <p:sp>
        <p:nvSpPr>
          <p:cNvPr id="27" name="Text 20"/>
          <p:cNvSpPr/>
          <p:nvPr/>
        </p:nvSpPr>
        <p:spPr>
          <a:xfrm>
            <a:off x="4736592" y="5047488"/>
            <a:ext cx="2871216" cy="960120"/>
          </a:xfrm>
          <a:prstGeom prst="rect">
            <a:avLst/>
          </a:prstGeom>
          <a:noFill/>
          <a:ln/>
        </p:spPr>
        <p:txBody>
          <a:bodyPr wrap="square" lIns="0" tIns="0" rIns="0" bIns="0" rtlCol="0" anchor="t"/>
          <a:lstStyle/>
          <a:p>
            <a:pPr indent="0" marL="0">
              <a:lnSpc>
                <a:spcPct val="115000"/>
              </a:lnSpc>
              <a:buNone/>
            </a:pPr>
            <a:r>
              <a:rPr lang="en-US" sz="1050" dirty="0">
                <a:solidFill>
                  <a:srgbClr val="22384D"/>
                </a:solidFill>
                <a:latin typeface="Poppins" pitchFamily="34" charset="0"/>
                <a:ea typeface="Poppins" pitchFamily="34" charset="-122"/>
                <a:cs typeface="Poppins" pitchFamily="34" charset="-120"/>
              </a:rPr>
              <a:t>Home of the Dave Berryman Leadership Development Scholarship and the Gerald Paist Distinguished Service Award.</a:t>
            </a:r>
            <a:endParaRPr lang="en-US" sz="1050" dirty="0"/>
          </a:p>
        </p:txBody>
      </p:sp>
      <p:sp>
        <p:nvSpPr>
          <p:cNvPr id="28" name="Shape 21"/>
          <p:cNvSpPr/>
          <p:nvPr/>
        </p:nvSpPr>
        <p:spPr>
          <a:xfrm>
            <a:off x="8138160" y="4023360"/>
            <a:ext cx="3383280" cy="2103120"/>
          </a:xfrm>
          <a:prstGeom prst="roundRect">
            <a:avLst>
              <a:gd name="adj" fmla="val 3478"/>
            </a:avLst>
          </a:prstGeom>
          <a:solidFill>
            <a:srgbClr val="F2F8FA"/>
          </a:solidFill>
          <a:ln/>
        </p:spPr>
      </p:sp>
      <p:sp>
        <p:nvSpPr>
          <p:cNvPr id="29" name="Shape 22"/>
          <p:cNvSpPr/>
          <p:nvPr/>
        </p:nvSpPr>
        <p:spPr>
          <a:xfrm>
            <a:off x="8394192" y="4279392"/>
            <a:ext cx="640080" cy="640080"/>
          </a:xfrm>
          <a:prstGeom prst="ellipse">
            <a:avLst/>
          </a:prstGeom>
          <a:solidFill>
            <a:srgbClr val="0C5A82"/>
          </a:solidFill>
          <a:ln/>
        </p:spPr>
      </p:sp>
      <p:pic>
        <p:nvPicPr>
          <p:cNvPr id="30" name="Image 5" descr="icon_FaMobileAlt_white.png">    </p:cNvPr>
          <p:cNvPicPr>
            <a:picLocks noChangeAspect="1"/>
          </p:cNvPicPr>
          <p:nvPr/>
        </p:nvPicPr>
        <p:blipFill>
          <a:blip r:embed="rId7"/>
          <a:stretch>
            <a:fillRect/>
          </a:stretch>
        </p:blipFill>
        <p:spPr>
          <a:xfrm>
            <a:off x="8554212" y="4439412"/>
            <a:ext cx="320040" cy="320040"/>
          </a:xfrm>
          <a:prstGeom prst="rect">
            <a:avLst/>
          </a:prstGeom>
        </p:spPr>
      </p:pic>
      <p:sp>
        <p:nvSpPr>
          <p:cNvPr id="31" name="Text 23"/>
          <p:cNvSpPr/>
          <p:nvPr/>
        </p:nvSpPr>
        <p:spPr>
          <a:xfrm>
            <a:off x="9171432" y="4242816"/>
            <a:ext cx="2148840" cy="731520"/>
          </a:xfrm>
          <a:prstGeom prst="rect">
            <a:avLst/>
          </a:prstGeom>
          <a:noFill/>
          <a:ln/>
        </p:spPr>
        <p:txBody>
          <a:bodyPr wrap="square" lIns="0" tIns="0" rIns="0" bIns="0" rtlCol="0" anchor="ctr"/>
          <a:lstStyle/>
          <a:p>
            <a:pPr indent="0" marL="0">
              <a:lnSpc>
                <a:spcPct val="100000"/>
              </a:lnSpc>
              <a:buNone/>
            </a:pPr>
            <a:r>
              <a:rPr lang="en-US" sz="1450" b="1" dirty="0">
                <a:solidFill>
                  <a:srgbClr val="0E2A47"/>
                </a:solidFill>
                <a:latin typeface="Poppins" pitchFamily="34" charset="0"/>
                <a:ea typeface="Poppins" pitchFamily="34" charset="-122"/>
                <a:cs typeface="Poppins" pitchFamily="34" charset="-120"/>
              </a:rPr>
              <a:t>The Whova app</a:t>
            </a:r>
            <a:endParaRPr lang="en-US" sz="1450" dirty="0"/>
          </a:p>
        </p:txBody>
      </p:sp>
      <p:sp>
        <p:nvSpPr>
          <p:cNvPr id="32" name="Text 24"/>
          <p:cNvSpPr/>
          <p:nvPr/>
        </p:nvSpPr>
        <p:spPr>
          <a:xfrm>
            <a:off x="8394192" y="5047488"/>
            <a:ext cx="2871216" cy="960120"/>
          </a:xfrm>
          <a:prstGeom prst="rect">
            <a:avLst/>
          </a:prstGeom>
          <a:noFill/>
          <a:ln/>
        </p:spPr>
        <p:txBody>
          <a:bodyPr wrap="square" lIns="0" tIns="0" rIns="0" bIns="0" rtlCol="0" anchor="t"/>
          <a:lstStyle/>
          <a:p>
            <a:pPr indent="0" marL="0">
              <a:lnSpc>
                <a:spcPct val="115000"/>
              </a:lnSpc>
              <a:buNone/>
            </a:pPr>
            <a:r>
              <a:rPr lang="en-US" sz="1050" dirty="0">
                <a:solidFill>
                  <a:srgbClr val="22384D"/>
                </a:solidFill>
                <a:latin typeface="Poppins" pitchFamily="34" charset="0"/>
                <a:ea typeface="Poppins" pitchFamily="34" charset="-122"/>
                <a:cs typeface="Poppins" pitchFamily="34" charset="-120"/>
              </a:rPr>
              <a:t>Full agenda, attendee networking, and session materials in your pocket — before, during, and after.</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22960" y="640080"/>
            <a:ext cx="10515600" cy="731520"/>
          </a:xfrm>
          <a:prstGeom prst="rect">
            <a:avLst/>
          </a:prstGeom>
          <a:noFill/>
          <a:ln/>
        </p:spPr>
        <p:txBody>
          <a:bodyPr wrap="square" lIns="0" tIns="0" rIns="0" bIns="0" rtlCol="0" anchor="ctr"/>
          <a:lstStyle/>
          <a:p>
            <a:pPr indent="0" marL="0">
              <a:buNone/>
            </a:pPr>
            <a:r>
              <a:rPr lang="en-US" sz="3600" b="1" dirty="0">
                <a:solidFill>
                  <a:srgbClr val="FFFFFF"/>
                </a:solidFill>
                <a:latin typeface="Poppins" pitchFamily="34" charset="0"/>
                <a:ea typeface="Poppins" pitchFamily="34" charset="-122"/>
                <a:cs typeface="Poppins" pitchFamily="34" charset="-120"/>
              </a:rPr>
              <a:t>When the sessions end, the Cape begins</a:t>
            </a:r>
            <a:endParaRPr lang="en-US" sz="3600" dirty="0"/>
          </a:p>
        </p:txBody>
      </p:sp>
      <p:sp>
        <p:nvSpPr>
          <p:cNvPr id="3" name="Text 1"/>
          <p:cNvSpPr/>
          <p:nvPr/>
        </p:nvSpPr>
        <p:spPr>
          <a:xfrm>
            <a:off x="822960" y="1417320"/>
            <a:ext cx="10515600" cy="457200"/>
          </a:xfrm>
          <a:prstGeom prst="rect">
            <a:avLst/>
          </a:prstGeom>
          <a:noFill/>
          <a:ln/>
        </p:spPr>
        <p:txBody>
          <a:bodyPr wrap="square" lIns="0" tIns="0" rIns="0" bIns="0" rtlCol="0" anchor="ctr"/>
          <a:lstStyle/>
          <a:p>
            <a:pPr indent="0" marL="0">
              <a:buNone/>
            </a:pPr>
            <a:r>
              <a:rPr lang="en-US" sz="2000" i="1" dirty="0">
                <a:solidFill>
                  <a:srgbClr val="9FD8E6"/>
                </a:solidFill>
                <a:latin typeface="Cormorant Garamond" pitchFamily="34" charset="0"/>
                <a:ea typeface="Cormorant Garamond" pitchFamily="34" charset="-122"/>
                <a:cs typeface="Cormorant Garamond" pitchFamily="34" charset="-120"/>
              </a:rPr>
              <a:t>The evenings are where this conference earns its reputation.</a:t>
            </a:r>
            <a:endParaRPr lang="en-US" sz="2000" dirty="0"/>
          </a:p>
        </p:txBody>
      </p:sp>
      <p:sp>
        <p:nvSpPr>
          <p:cNvPr id="4" name="Shape 2"/>
          <p:cNvSpPr/>
          <p:nvPr/>
        </p:nvSpPr>
        <p:spPr>
          <a:xfrm>
            <a:off x="822960" y="2331720"/>
            <a:ext cx="3383280" cy="3291840"/>
          </a:xfrm>
          <a:prstGeom prst="roundRect">
            <a:avLst>
              <a:gd name="adj" fmla="val 2222"/>
            </a:avLst>
          </a:prstGeom>
          <a:solidFill>
            <a:srgbClr val="FFFFFF"/>
          </a:solidFill>
          <a:ln/>
        </p:spPr>
      </p:sp>
      <p:sp>
        <p:nvSpPr>
          <p:cNvPr id="5" name="Shape 3"/>
          <p:cNvSpPr/>
          <p:nvPr/>
        </p:nvSpPr>
        <p:spPr>
          <a:xfrm>
            <a:off x="1143000" y="2697480"/>
            <a:ext cx="777240" cy="777240"/>
          </a:xfrm>
          <a:prstGeom prst="ellipse">
            <a:avLst/>
          </a:prstGeom>
          <a:solidFill>
            <a:srgbClr val="F2F8FA"/>
          </a:solidFill>
          <a:ln/>
        </p:spPr>
      </p:sp>
      <p:pic>
        <p:nvPicPr>
          <p:cNvPr id="6" name="Image 0" descr="icon_FaUmbrellaBeach_teal.png">    </p:cNvPr>
          <p:cNvPicPr>
            <a:picLocks noChangeAspect="1"/>
          </p:cNvPicPr>
          <p:nvPr/>
        </p:nvPicPr>
        <p:blipFill>
          <a:blip r:embed="rId2"/>
          <a:stretch>
            <a:fillRect/>
          </a:stretch>
        </p:blipFill>
        <p:spPr>
          <a:xfrm>
            <a:off x="1337310" y="2891790"/>
            <a:ext cx="388620" cy="388620"/>
          </a:xfrm>
          <a:prstGeom prst="rect">
            <a:avLst/>
          </a:prstGeom>
        </p:spPr>
      </p:pic>
      <p:sp>
        <p:nvSpPr>
          <p:cNvPr id="7" name="Text 4"/>
          <p:cNvSpPr/>
          <p:nvPr/>
        </p:nvSpPr>
        <p:spPr>
          <a:xfrm>
            <a:off x="1143000" y="3657600"/>
            <a:ext cx="2743200" cy="777240"/>
          </a:xfrm>
          <a:prstGeom prst="rect">
            <a:avLst/>
          </a:prstGeom>
          <a:noFill/>
          <a:ln/>
        </p:spPr>
        <p:txBody>
          <a:bodyPr wrap="square" lIns="0" tIns="0" rIns="0" bIns="0" rtlCol="0" anchor="t"/>
          <a:lstStyle/>
          <a:p>
            <a:pPr indent="0" marL="0">
              <a:lnSpc>
                <a:spcPct val="105000"/>
              </a:lnSpc>
              <a:buNone/>
            </a:pPr>
            <a:r>
              <a:rPr lang="en-US" sz="1600" b="1" dirty="0">
                <a:solidFill>
                  <a:srgbClr val="0E2A47"/>
                </a:solidFill>
                <a:latin typeface="Poppins" pitchFamily="34" charset="0"/>
                <a:ea typeface="Poppins" pitchFamily="34" charset="-122"/>
                <a:cs typeface="Poppins" pitchFamily="34" charset="-120"/>
              </a:rPr>
              <a:t>Oceanside Opening Reception</a:t>
            </a:r>
            <a:endParaRPr lang="en-US" sz="1600" dirty="0"/>
          </a:p>
        </p:txBody>
      </p:sp>
      <p:sp>
        <p:nvSpPr>
          <p:cNvPr id="8" name="Text 5"/>
          <p:cNvSpPr/>
          <p:nvPr/>
        </p:nvSpPr>
        <p:spPr>
          <a:xfrm>
            <a:off x="1143000" y="4480560"/>
            <a:ext cx="2743200" cy="1005840"/>
          </a:xfrm>
          <a:prstGeom prst="rect">
            <a:avLst/>
          </a:prstGeom>
          <a:noFill/>
          <a:ln/>
        </p:spPr>
        <p:txBody>
          <a:bodyPr wrap="square" lIns="0" tIns="0" rIns="0" bIns="0" rtlCol="0" anchor="t"/>
          <a:lstStyle/>
          <a:p>
            <a:pPr indent="0" marL="0">
              <a:lnSpc>
                <a:spcPct val="115000"/>
              </a:lnSpc>
              <a:buNone/>
            </a:pPr>
            <a:r>
              <a:rPr lang="en-US" sz="1150" dirty="0">
                <a:solidFill>
                  <a:srgbClr val="22384D"/>
                </a:solidFill>
                <a:latin typeface="Poppins" pitchFamily="34" charset="0"/>
                <a:ea typeface="Poppins" pitchFamily="34" charset="-122"/>
                <a:cs typeface="Poppins" pitchFamily="34" charset="-120"/>
              </a:rPr>
              <a:t>An exclusive outdoor welcome on the water — the first handshakes of three days of connection.</a:t>
            </a:r>
            <a:endParaRPr lang="en-US" sz="1150" dirty="0"/>
          </a:p>
        </p:txBody>
      </p:sp>
      <p:sp>
        <p:nvSpPr>
          <p:cNvPr id="9" name="Shape 6"/>
          <p:cNvSpPr/>
          <p:nvPr/>
        </p:nvSpPr>
        <p:spPr>
          <a:xfrm>
            <a:off x="4480560" y="2331720"/>
            <a:ext cx="3383280" cy="3291840"/>
          </a:xfrm>
          <a:prstGeom prst="roundRect">
            <a:avLst>
              <a:gd name="adj" fmla="val 2222"/>
            </a:avLst>
          </a:prstGeom>
          <a:solidFill>
            <a:srgbClr val="FFFFFF"/>
          </a:solidFill>
          <a:ln/>
        </p:spPr>
      </p:sp>
      <p:sp>
        <p:nvSpPr>
          <p:cNvPr id="10" name="Shape 7"/>
          <p:cNvSpPr/>
          <p:nvPr/>
        </p:nvSpPr>
        <p:spPr>
          <a:xfrm>
            <a:off x="4800600" y="2697480"/>
            <a:ext cx="777240" cy="777240"/>
          </a:xfrm>
          <a:prstGeom prst="ellipse">
            <a:avLst/>
          </a:prstGeom>
          <a:solidFill>
            <a:srgbClr val="F2F8FA"/>
          </a:solidFill>
          <a:ln/>
        </p:spPr>
      </p:sp>
      <p:pic>
        <p:nvPicPr>
          <p:cNvPr id="11" name="Image 1" descr="icon_FaCampground_teal.png">    </p:cNvPr>
          <p:cNvPicPr>
            <a:picLocks noChangeAspect="1"/>
          </p:cNvPicPr>
          <p:nvPr/>
        </p:nvPicPr>
        <p:blipFill>
          <a:blip r:embed="rId3"/>
          <a:stretch>
            <a:fillRect/>
          </a:stretch>
        </p:blipFill>
        <p:spPr>
          <a:xfrm>
            <a:off x="4994910" y="2891790"/>
            <a:ext cx="388620" cy="388620"/>
          </a:xfrm>
          <a:prstGeom prst="rect">
            <a:avLst/>
          </a:prstGeom>
        </p:spPr>
      </p:pic>
      <p:sp>
        <p:nvSpPr>
          <p:cNvPr id="12" name="Text 8"/>
          <p:cNvSpPr/>
          <p:nvPr/>
        </p:nvSpPr>
        <p:spPr>
          <a:xfrm>
            <a:off x="4800600" y="3657600"/>
            <a:ext cx="2743200" cy="777240"/>
          </a:xfrm>
          <a:prstGeom prst="rect">
            <a:avLst/>
          </a:prstGeom>
          <a:noFill/>
          <a:ln/>
        </p:spPr>
        <p:txBody>
          <a:bodyPr wrap="square" lIns="0" tIns="0" rIns="0" bIns="0" rtlCol="0" anchor="t"/>
          <a:lstStyle/>
          <a:p>
            <a:pPr indent="0" marL="0">
              <a:lnSpc>
                <a:spcPct val="105000"/>
              </a:lnSpc>
              <a:buNone/>
            </a:pPr>
            <a:r>
              <a:rPr lang="en-US" sz="1600" b="1" dirty="0">
                <a:solidFill>
                  <a:srgbClr val="0E2A47"/>
                </a:solidFill>
                <a:latin typeface="Poppins" pitchFamily="34" charset="0"/>
                <a:ea typeface="Poppins" pitchFamily="34" charset="-122"/>
                <a:cs typeface="Poppins" pitchFamily="34" charset="-120"/>
              </a:rPr>
              <a:t>Fire pits &amp; s’mores on the beach</a:t>
            </a:r>
            <a:endParaRPr lang="en-US" sz="1600" dirty="0"/>
          </a:p>
        </p:txBody>
      </p:sp>
      <p:sp>
        <p:nvSpPr>
          <p:cNvPr id="13" name="Text 9"/>
          <p:cNvSpPr/>
          <p:nvPr/>
        </p:nvSpPr>
        <p:spPr>
          <a:xfrm>
            <a:off x="4800600" y="4480560"/>
            <a:ext cx="2743200" cy="1005840"/>
          </a:xfrm>
          <a:prstGeom prst="rect">
            <a:avLst/>
          </a:prstGeom>
          <a:noFill/>
          <a:ln/>
        </p:spPr>
        <p:txBody>
          <a:bodyPr wrap="square" lIns="0" tIns="0" rIns="0" bIns="0" rtlCol="0" anchor="t"/>
          <a:lstStyle/>
          <a:p>
            <a:pPr indent="0" marL="0">
              <a:lnSpc>
                <a:spcPct val="115000"/>
              </a:lnSpc>
              <a:buNone/>
            </a:pPr>
            <a:r>
              <a:rPr lang="en-US" sz="1150" dirty="0">
                <a:solidFill>
                  <a:srgbClr val="22384D"/>
                </a:solidFill>
                <a:latin typeface="Poppins" pitchFamily="34" charset="0"/>
                <a:ea typeface="Poppins" pitchFamily="34" charset="-122"/>
                <a:cs typeface="Poppins" pitchFamily="34" charset="-120"/>
              </a:rPr>
              <a:t>A signature night by the water where the day’s ideas keep going, s’mores in hand.</a:t>
            </a:r>
            <a:endParaRPr lang="en-US" sz="1150" dirty="0"/>
          </a:p>
        </p:txBody>
      </p:sp>
      <p:sp>
        <p:nvSpPr>
          <p:cNvPr id="14" name="Shape 10"/>
          <p:cNvSpPr/>
          <p:nvPr/>
        </p:nvSpPr>
        <p:spPr>
          <a:xfrm>
            <a:off x="8138160" y="2331720"/>
            <a:ext cx="3383280" cy="3291840"/>
          </a:xfrm>
          <a:prstGeom prst="roundRect">
            <a:avLst>
              <a:gd name="adj" fmla="val 2222"/>
            </a:avLst>
          </a:prstGeom>
          <a:solidFill>
            <a:srgbClr val="FFFFFF"/>
          </a:solidFill>
          <a:ln/>
        </p:spPr>
      </p:sp>
      <p:sp>
        <p:nvSpPr>
          <p:cNvPr id="15" name="Shape 11"/>
          <p:cNvSpPr/>
          <p:nvPr/>
        </p:nvSpPr>
        <p:spPr>
          <a:xfrm>
            <a:off x="8458200" y="2697480"/>
            <a:ext cx="777240" cy="777240"/>
          </a:xfrm>
          <a:prstGeom prst="ellipse">
            <a:avLst/>
          </a:prstGeom>
          <a:solidFill>
            <a:srgbClr val="F2F8FA"/>
          </a:solidFill>
          <a:ln/>
        </p:spPr>
      </p:sp>
      <p:pic>
        <p:nvPicPr>
          <p:cNvPr id="16" name="Image 2" descr="icon_FaStore_teal.png">    </p:cNvPr>
          <p:cNvPicPr>
            <a:picLocks noChangeAspect="1"/>
          </p:cNvPicPr>
          <p:nvPr/>
        </p:nvPicPr>
        <p:blipFill>
          <a:blip r:embed="rId4"/>
          <a:stretch>
            <a:fillRect/>
          </a:stretch>
        </p:blipFill>
        <p:spPr>
          <a:xfrm>
            <a:off x="8652510" y="2891790"/>
            <a:ext cx="388620" cy="388620"/>
          </a:xfrm>
          <a:prstGeom prst="rect">
            <a:avLst/>
          </a:prstGeom>
        </p:spPr>
      </p:pic>
      <p:sp>
        <p:nvSpPr>
          <p:cNvPr id="17" name="Text 12"/>
          <p:cNvSpPr/>
          <p:nvPr/>
        </p:nvSpPr>
        <p:spPr>
          <a:xfrm>
            <a:off x="8458200" y="3657600"/>
            <a:ext cx="2743200" cy="777240"/>
          </a:xfrm>
          <a:prstGeom prst="rect">
            <a:avLst/>
          </a:prstGeom>
          <a:noFill/>
          <a:ln/>
        </p:spPr>
        <p:txBody>
          <a:bodyPr wrap="square" lIns="0" tIns="0" rIns="0" bIns="0" rtlCol="0" anchor="t"/>
          <a:lstStyle/>
          <a:p>
            <a:pPr indent="0" marL="0">
              <a:lnSpc>
                <a:spcPct val="105000"/>
              </a:lnSpc>
              <a:buNone/>
            </a:pPr>
            <a:r>
              <a:rPr lang="en-US" sz="1600" b="1" dirty="0">
                <a:solidFill>
                  <a:srgbClr val="0E2A47"/>
                </a:solidFill>
                <a:latin typeface="Poppins" pitchFamily="34" charset="0"/>
                <a:ea typeface="Poppins" pitchFamily="34" charset="-122"/>
                <a:cs typeface="Poppins" pitchFamily="34" charset="-120"/>
              </a:rPr>
              <a:t>Exhibitor After Dark</a:t>
            </a:r>
            <a:endParaRPr lang="en-US" sz="1600" dirty="0"/>
          </a:p>
        </p:txBody>
      </p:sp>
      <p:sp>
        <p:nvSpPr>
          <p:cNvPr id="18" name="Text 13"/>
          <p:cNvSpPr/>
          <p:nvPr/>
        </p:nvSpPr>
        <p:spPr>
          <a:xfrm>
            <a:off x="8458200" y="4480560"/>
            <a:ext cx="2743200" cy="1005840"/>
          </a:xfrm>
          <a:prstGeom prst="rect">
            <a:avLst/>
          </a:prstGeom>
          <a:noFill/>
          <a:ln/>
        </p:spPr>
        <p:txBody>
          <a:bodyPr wrap="square" lIns="0" tIns="0" rIns="0" bIns="0" rtlCol="0" anchor="t"/>
          <a:lstStyle/>
          <a:p>
            <a:pPr indent="0" marL="0">
              <a:lnSpc>
                <a:spcPct val="115000"/>
              </a:lnSpc>
              <a:buNone/>
            </a:pPr>
            <a:r>
              <a:rPr lang="en-US" sz="1150" dirty="0">
                <a:solidFill>
                  <a:srgbClr val="22384D"/>
                </a:solidFill>
                <a:latin typeface="Poppins" pitchFamily="34" charset="0"/>
                <a:ea typeface="Poppins" pitchFamily="34" charset="-122"/>
                <a:cs typeface="Poppins" pitchFamily="34" charset="-120"/>
              </a:rPr>
              <a:t>The exhibit hall after hours — giveaways, conversation, and connections that do not happen at a booth at 10 a.m.</a:t>
            </a:r>
            <a:endParaRPr lang="en-US" sz="11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822960" y="640080"/>
            <a:ext cx="10515600" cy="731520"/>
          </a:xfrm>
          <a:prstGeom prst="rect">
            <a:avLst/>
          </a:prstGeom>
          <a:noFill/>
          <a:ln/>
        </p:spPr>
        <p:txBody>
          <a:bodyPr wrap="square" lIns="0" tIns="0" rIns="0" bIns="0" rtlCol="0" anchor="ctr"/>
          <a:lstStyle/>
          <a:p>
            <a:pPr indent="0" marL="0">
              <a:buNone/>
            </a:pPr>
            <a:r>
              <a:rPr lang="en-US" sz="3600" b="1" dirty="0">
                <a:solidFill>
                  <a:srgbClr val="0E2A47"/>
                </a:solidFill>
                <a:latin typeface="Poppins" pitchFamily="34" charset="0"/>
                <a:ea typeface="Poppins" pitchFamily="34" charset="-122"/>
                <a:cs typeface="Poppins" pitchFamily="34" charset="-120"/>
              </a:rPr>
              <a:t>Cape Cod in September</a:t>
            </a:r>
            <a:endParaRPr lang="en-US" sz="3600" dirty="0"/>
          </a:p>
        </p:txBody>
      </p:sp>
      <p:sp>
        <p:nvSpPr>
          <p:cNvPr id="3" name="Shape 1"/>
          <p:cNvSpPr/>
          <p:nvPr/>
        </p:nvSpPr>
        <p:spPr>
          <a:xfrm>
            <a:off x="868680" y="1737360"/>
            <a:ext cx="868680" cy="868680"/>
          </a:xfrm>
          <a:prstGeom prst="ellipse">
            <a:avLst/>
          </a:prstGeom>
          <a:solidFill>
            <a:srgbClr val="1C92A0"/>
          </a:solidFill>
          <a:ln/>
        </p:spPr>
      </p:sp>
      <p:pic>
        <p:nvPicPr>
          <p:cNvPr id="4" name="Image 0" descr="icon_FaMapMarkerAlt_white.png">    </p:cNvPr>
          <p:cNvPicPr>
            <a:picLocks noChangeAspect="1"/>
          </p:cNvPicPr>
          <p:nvPr/>
        </p:nvPicPr>
        <p:blipFill>
          <a:blip r:embed="rId1"/>
          <a:stretch>
            <a:fillRect/>
          </a:stretch>
        </p:blipFill>
        <p:spPr>
          <a:xfrm>
            <a:off x="1074420" y="1943100"/>
            <a:ext cx="457200" cy="457200"/>
          </a:xfrm>
          <a:prstGeom prst="rect">
            <a:avLst/>
          </a:prstGeom>
        </p:spPr>
      </p:pic>
      <p:sp>
        <p:nvSpPr>
          <p:cNvPr id="5" name="Text 2"/>
          <p:cNvSpPr/>
          <p:nvPr/>
        </p:nvSpPr>
        <p:spPr>
          <a:xfrm>
            <a:off x="2057400" y="171907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Sea Crest Beach Hotel</a:t>
            </a:r>
            <a:endParaRPr lang="en-US" sz="1900" dirty="0"/>
          </a:p>
        </p:txBody>
      </p:sp>
      <p:sp>
        <p:nvSpPr>
          <p:cNvPr id="6" name="Text 3"/>
          <p:cNvSpPr/>
          <p:nvPr/>
        </p:nvSpPr>
        <p:spPr>
          <a:xfrm>
            <a:off x="2057400" y="212140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Oceanfront on Old Silver Beach in North Falmouth — sessions, lodging, and evenings all on one campus.</a:t>
            </a:r>
            <a:endParaRPr lang="en-US" sz="1350" dirty="0"/>
          </a:p>
        </p:txBody>
      </p:sp>
      <p:sp>
        <p:nvSpPr>
          <p:cNvPr id="7" name="Shape 4"/>
          <p:cNvSpPr/>
          <p:nvPr/>
        </p:nvSpPr>
        <p:spPr>
          <a:xfrm>
            <a:off x="868680" y="3154680"/>
            <a:ext cx="868680" cy="868680"/>
          </a:xfrm>
          <a:prstGeom prst="ellipse">
            <a:avLst/>
          </a:prstGeom>
          <a:solidFill>
            <a:srgbClr val="1C92A0"/>
          </a:solidFill>
          <a:ln/>
        </p:spPr>
      </p:sp>
      <p:pic>
        <p:nvPicPr>
          <p:cNvPr id="8" name="Image 1" descr="icon_FaCalendarAlt_white.png">    </p:cNvPr>
          <p:cNvPicPr>
            <a:picLocks noChangeAspect="1"/>
          </p:cNvPicPr>
          <p:nvPr/>
        </p:nvPicPr>
        <p:blipFill>
          <a:blip r:embed="rId2"/>
          <a:stretch>
            <a:fillRect/>
          </a:stretch>
        </p:blipFill>
        <p:spPr>
          <a:xfrm>
            <a:off x="1074420" y="3360420"/>
            <a:ext cx="457200" cy="457200"/>
          </a:xfrm>
          <a:prstGeom prst="rect">
            <a:avLst/>
          </a:prstGeom>
        </p:spPr>
      </p:pic>
      <p:sp>
        <p:nvSpPr>
          <p:cNvPr id="9" name="Text 5"/>
          <p:cNvSpPr/>
          <p:nvPr/>
        </p:nvSpPr>
        <p:spPr>
          <a:xfrm>
            <a:off x="2057400" y="313639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September 21–23, 2026</a:t>
            </a:r>
            <a:endParaRPr lang="en-US" sz="1900" dirty="0"/>
          </a:p>
        </p:txBody>
      </p:sp>
      <p:sp>
        <p:nvSpPr>
          <p:cNvPr id="10" name="Text 6"/>
          <p:cNvSpPr/>
          <p:nvPr/>
        </p:nvSpPr>
        <p:spPr>
          <a:xfrm>
            <a:off x="2057400" y="353872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Three days at the best time of year on the Cape — after the summer crowds, before the fall chill.</a:t>
            </a:r>
            <a:endParaRPr lang="en-US" sz="1350" dirty="0"/>
          </a:p>
        </p:txBody>
      </p:sp>
      <p:sp>
        <p:nvSpPr>
          <p:cNvPr id="11" name="Shape 7"/>
          <p:cNvSpPr/>
          <p:nvPr/>
        </p:nvSpPr>
        <p:spPr>
          <a:xfrm>
            <a:off x="868680" y="4572000"/>
            <a:ext cx="868680" cy="868680"/>
          </a:xfrm>
          <a:prstGeom prst="ellipse">
            <a:avLst/>
          </a:prstGeom>
          <a:solidFill>
            <a:srgbClr val="1C92A0"/>
          </a:solidFill>
          <a:ln/>
        </p:spPr>
      </p:sp>
      <p:pic>
        <p:nvPicPr>
          <p:cNvPr id="12" name="Image 2" descr="icon_FaWater_white.png">    </p:cNvPr>
          <p:cNvPicPr>
            <a:picLocks noChangeAspect="1"/>
          </p:cNvPicPr>
          <p:nvPr/>
        </p:nvPicPr>
        <p:blipFill>
          <a:blip r:embed="rId3"/>
          <a:stretch>
            <a:fillRect/>
          </a:stretch>
        </p:blipFill>
        <p:spPr>
          <a:xfrm>
            <a:off x="1074420" y="4777740"/>
            <a:ext cx="457200" cy="457200"/>
          </a:xfrm>
          <a:prstGeom prst="rect">
            <a:avLst/>
          </a:prstGeom>
        </p:spPr>
      </p:pic>
      <p:sp>
        <p:nvSpPr>
          <p:cNvPr id="13" name="Text 8"/>
          <p:cNvSpPr/>
          <p:nvPr/>
        </p:nvSpPr>
        <p:spPr>
          <a:xfrm>
            <a:off x="2057400" y="455371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Built for connection</a:t>
            </a:r>
            <a:endParaRPr lang="en-US" sz="1900" dirty="0"/>
          </a:p>
        </p:txBody>
      </p:sp>
      <p:sp>
        <p:nvSpPr>
          <p:cNvPr id="14" name="Text 9"/>
          <p:cNvSpPr/>
          <p:nvPr/>
        </p:nvSpPr>
        <p:spPr>
          <a:xfrm>
            <a:off x="2057400" y="495604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When your conference campus is a beach resort, networking stops feeling like networking.</a:t>
            </a:r>
            <a:endParaRPr lang="en-US" sz="1350" dirty="0"/>
          </a:p>
        </p:txBody>
      </p:sp>
      <p:sp>
        <p:nvSpPr>
          <p:cNvPr id="15" name="Text 10"/>
          <p:cNvSpPr/>
          <p:nvPr/>
        </p:nvSpPr>
        <p:spPr>
          <a:xfrm>
            <a:off x="822960" y="5989320"/>
            <a:ext cx="10515600" cy="365760"/>
          </a:xfrm>
          <a:prstGeom prst="rect">
            <a:avLst/>
          </a:prstGeom>
          <a:noFill/>
          <a:ln/>
        </p:spPr>
        <p:txBody>
          <a:bodyPr wrap="square" lIns="0" tIns="0" rIns="0" bIns="0" rtlCol="0" anchor="ctr"/>
          <a:lstStyle/>
          <a:p>
            <a:pPr indent="0" marL="0">
              <a:buNone/>
            </a:pPr>
            <a:r>
              <a:rPr lang="en-US" sz="1600" i="1" dirty="0">
                <a:solidFill>
                  <a:srgbClr val="0C5A82"/>
                </a:solidFill>
                <a:latin typeface="Cormorant Garamond" pitchFamily="34" charset="0"/>
                <a:ea typeface="Cormorant Garamond" pitchFamily="34" charset="-122"/>
                <a:cs typeface="Cormorant Garamond" pitchFamily="34" charset="-120"/>
              </a:rPr>
              <a:t>Room blocks fill early — encourage colleagues to book with registration.</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22960" y="640080"/>
            <a:ext cx="10515600" cy="731520"/>
          </a:xfrm>
          <a:prstGeom prst="rect">
            <a:avLst/>
          </a:prstGeom>
          <a:noFill/>
          <a:ln/>
        </p:spPr>
        <p:txBody>
          <a:bodyPr wrap="square" lIns="0" tIns="0" rIns="0" bIns="0" rtlCol="0" anchor="ctr"/>
          <a:lstStyle/>
          <a:p>
            <a:pPr indent="0" marL="0">
              <a:buNone/>
            </a:pPr>
            <a:r>
              <a:rPr lang="en-US" sz="3600" b="1" dirty="0">
                <a:solidFill>
                  <a:srgbClr val="0E2A47"/>
                </a:solidFill>
                <a:latin typeface="Poppins" pitchFamily="34" charset="0"/>
                <a:ea typeface="Poppins" pitchFamily="34" charset="-122"/>
                <a:cs typeface="Poppins" pitchFamily="34" charset="-120"/>
              </a:rPr>
              <a:t>Help us make waves</a:t>
            </a:r>
            <a:endParaRPr lang="en-US" sz="3600" dirty="0"/>
          </a:p>
        </p:txBody>
      </p:sp>
      <p:sp>
        <p:nvSpPr>
          <p:cNvPr id="3" name="Text 1"/>
          <p:cNvSpPr/>
          <p:nvPr/>
        </p:nvSpPr>
        <p:spPr>
          <a:xfrm>
            <a:off x="822960" y="1417320"/>
            <a:ext cx="10515600" cy="457200"/>
          </a:xfrm>
          <a:prstGeom prst="rect">
            <a:avLst/>
          </a:prstGeom>
          <a:noFill/>
          <a:ln/>
        </p:spPr>
        <p:txBody>
          <a:bodyPr wrap="square" lIns="0" tIns="0" rIns="0" bIns="0" rtlCol="0" anchor="ctr"/>
          <a:lstStyle/>
          <a:p>
            <a:pPr indent="0" marL="0">
              <a:buNone/>
            </a:pPr>
            <a:r>
              <a:rPr lang="en-US" sz="2000" i="1" dirty="0">
                <a:solidFill>
                  <a:srgbClr val="0C5A82"/>
                </a:solidFill>
                <a:latin typeface="Cormorant Garamond" pitchFamily="34" charset="0"/>
                <a:ea typeface="Cormorant Garamond" pitchFamily="34" charset="-122"/>
                <a:cs typeface="Cormorant Garamond" pitchFamily="34" charset="-120"/>
              </a:rPr>
              <a:t>The best invitations come from people who have been in the room.</a:t>
            </a:r>
            <a:endParaRPr lang="en-US" sz="2000" dirty="0"/>
          </a:p>
        </p:txBody>
      </p:sp>
      <p:sp>
        <p:nvSpPr>
          <p:cNvPr id="4" name="Shape 2"/>
          <p:cNvSpPr/>
          <p:nvPr/>
        </p:nvSpPr>
        <p:spPr>
          <a:xfrm>
            <a:off x="868680" y="2240280"/>
            <a:ext cx="868680" cy="868680"/>
          </a:xfrm>
          <a:prstGeom prst="ellipse">
            <a:avLst/>
          </a:prstGeom>
          <a:solidFill>
            <a:srgbClr val="0E2A47"/>
          </a:solidFill>
          <a:ln/>
        </p:spPr>
      </p:sp>
      <p:pic>
        <p:nvPicPr>
          <p:cNvPr id="5" name="Image 0" descr="icon_FaUsers_white.png">    </p:cNvPr>
          <p:cNvPicPr>
            <a:picLocks noChangeAspect="1"/>
          </p:cNvPicPr>
          <p:nvPr/>
        </p:nvPicPr>
        <p:blipFill>
          <a:blip r:embed="rId2"/>
          <a:stretch>
            <a:fillRect/>
          </a:stretch>
        </p:blipFill>
        <p:spPr>
          <a:xfrm>
            <a:off x="1074420" y="2446020"/>
            <a:ext cx="457200" cy="457200"/>
          </a:xfrm>
          <a:prstGeom prst="rect">
            <a:avLst/>
          </a:prstGeom>
        </p:spPr>
      </p:pic>
      <p:sp>
        <p:nvSpPr>
          <p:cNvPr id="6" name="Text 3"/>
          <p:cNvSpPr/>
          <p:nvPr/>
        </p:nvSpPr>
        <p:spPr>
          <a:xfrm>
            <a:off x="2057400" y="222199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Bring a colleague</a:t>
            </a:r>
            <a:endParaRPr lang="en-US" sz="1900" dirty="0"/>
          </a:p>
        </p:txBody>
      </p:sp>
      <p:sp>
        <p:nvSpPr>
          <p:cNvPr id="7" name="Text 4"/>
          <p:cNvSpPr/>
          <p:nvPr/>
        </p:nvSpPr>
        <p:spPr>
          <a:xfrm>
            <a:off x="2057400" y="262432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The best sessions are the ones you debrief together on the drive home. Know a leader who belongs in this room? Bring them.</a:t>
            </a:r>
            <a:endParaRPr lang="en-US" sz="1350" dirty="0"/>
          </a:p>
        </p:txBody>
      </p:sp>
      <p:sp>
        <p:nvSpPr>
          <p:cNvPr id="8" name="Shape 5"/>
          <p:cNvSpPr/>
          <p:nvPr/>
        </p:nvSpPr>
        <p:spPr>
          <a:xfrm>
            <a:off x="868680" y="3611880"/>
            <a:ext cx="868680" cy="868680"/>
          </a:xfrm>
          <a:prstGeom prst="ellipse">
            <a:avLst/>
          </a:prstGeom>
          <a:solidFill>
            <a:srgbClr val="0E2A47"/>
          </a:solidFill>
          <a:ln/>
        </p:spPr>
      </p:sp>
      <p:pic>
        <p:nvPicPr>
          <p:cNvPr id="9" name="Image 1" descr="icon_FaBullhorn_white.png">    </p:cNvPr>
          <p:cNvPicPr>
            <a:picLocks noChangeAspect="1"/>
          </p:cNvPicPr>
          <p:nvPr/>
        </p:nvPicPr>
        <p:blipFill>
          <a:blip r:embed="rId3"/>
          <a:stretch>
            <a:fillRect/>
          </a:stretch>
        </p:blipFill>
        <p:spPr>
          <a:xfrm>
            <a:off x="1074420" y="3817620"/>
            <a:ext cx="457200" cy="457200"/>
          </a:xfrm>
          <a:prstGeom prst="rect">
            <a:avLst/>
          </a:prstGeom>
        </p:spPr>
      </p:pic>
      <p:sp>
        <p:nvSpPr>
          <p:cNvPr id="10" name="Text 6"/>
          <p:cNvSpPr/>
          <p:nvPr/>
        </p:nvSpPr>
        <p:spPr>
          <a:xfrm>
            <a:off x="2057400" y="359359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Share why you’re going</a:t>
            </a:r>
            <a:endParaRPr lang="en-US" sz="1900" dirty="0"/>
          </a:p>
        </p:txBody>
      </p:sp>
      <p:sp>
        <p:nvSpPr>
          <p:cNvPr id="11" name="Text 7"/>
          <p:cNvSpPr/>
          <p:nvPr/>
        </p:nvSpPr>
        <p:spPr>
          <a:xfrm>
            <a:off x="2057400" y="399592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Post it, mention it, forward it — tag #BPCTE26 and #MakingWaves so your network can follow along.</a:t>
            </a:r>
            <a:endParaRPr lang="en-US" sz="1350" dirty="0"/>
          </a:p>
        </p:txBody>
      </p:sp>
      <p:sp>
        <p:nvSpPr>
          <p:cNvPr id="12" name="Shape 8"/>
          <p:cNvSpPr/>
          <p:nvPr/>
        </p:nvSpPr>
        <p:spPr>
          <a:xfrm>
            <a:off x="868680" y="4983480"/>
            <a:ext cx="868680" cy="868680"/>
          </a:xfrm>
          <a:prstGeom prst="ellipse">
            <a:avLst/>
          </a:prstGeom>
          <a:solidFill>
            <a:srgbClr val="0E2A47"/>
          </a:solidFill>
          <a:ln/>
        </p:spPr>
      </p:sp>
      <p:pic>
        <p:nvPicPr>
          <p:cNvPr id="13" name="Image 2" descr="icon_FaLink_white.png">    </p:cNvPr>
          <p:cNvPicPr>
            <a:picLocks noChangeAspect="1"/>
          </p:cNvPicPr>
          <p:nvPr/>
        </p:nvPicPr>
        <p:blipFill>
          <a:blip r:embed="rId4"/>
          <a:stretch>
            <a:fillRect/>
          </a:stretch>
        </p:blipFill>
        <p:spPr>
          <a:xfrm>
            <a:off x="1074420" y="5189220"/>
            <a:ext cx="457200" cy="457200"/>
          </a:xfrm>
          <a:prstGeom prst="rect">
            <a:avLst/>
          </a:prstGeom>
        </p:spPr>
      </p:pic>
      <p:sp>
        <p:nvSpPr>
          <p:cNvPr id="14" name="Text 9"/>
          <p:cNvSpPr/>
          <p:nvPr/>
        </p:nvSpPr>
        <p:spPr>
          <a:xfrm>
            <a:off x="2057400" y="4965192"/>
            <a:ext cx="9144000" cy="411480"/>
          </a:xfrm>
          <a:prstGeom prst="rect">
            <a:avLst/>
          </a:prstGeom>
          <a:noFill/>
          <a:ln/>
        </p:spPr>
        <p:txBody>
          <a:bodyPr wrap="square" lIns="0" tIns="0" rIns="0" bIns="0" rtlCol="0" anchor="ctr"/>
          <a:lstStyle/>
          <a:p>
            <a:pPr indent="0" marL="0">
              <a:buNone/>
            </a:pPr>
            <a:r>
              <a:rPr lang="en-US" sz="1900" b="1" dirty="0">
                <a:solidFill>
                  <a:srgbClr val="0E2A47"/>
                </a:solidFill>
                <a:latin typeface="Poppins" pitchFamily="34" charset="0"/>
                <a:ea typeface="Poppins" pitchFamily="34" charset="-122"/>
                <a:cs typeface="Poppins" pitchFamily="34" charset="-120"/>
              </a:rPr>
              <a:t>Send them to one place</a:t>
            </a:r>
            <a:endParaRPr lang="en-US" sz="1900" dirty="0"/>
          </a:p>
        </p:txBody>
      </p:sp>
      <p:sp>
        <p:nvSpPr>
          <p:cNvPr id="15" name="Text 10"/>
          <p:cNvSpPr/>
          <p:nvPr/>
        </p:nvSpPr>
        <p:spPr>
          <a:xfrm>
            <a:off x="2057400" y="5367528"/>
            <a:ext cx="9144000" cy="502920"/>
          </a:xfrm>
          <a:prstGeom prst="rect">
            <a:avLst/>
          </a:prstGeom>
          <a:noFill/>
          <a:ln/>
        </p:spPr>
        <p:txBody>
          <a:bodyPr wrap="square" lIns="0" tIns="0" rIns="0" bIns="0" rtlCol="0" anchor="ctr"/>
          <a:lstStyle/>
          <a:p>
            <a:pPr indent="0" marL="0">
              <a:buNone/>
            </a:pPr>
            <a:r>
              <a:rPr lang="en-US" sz="1350" dirty="0">
                <a:solidFill>
                  <a:srgbClr val="22384D"/>
                </a:solidFill>
                <a:latin typeface="Poppins" pitchFamily="34" charset="0"/>
                <a:ea typeface="Poppins" pitchFamily="34" charset="-122"/>
                <a:cs typeface="Poppins" pitchFamily="34" charset="-120"/>
              </a:rPr>
              <a:t>Everything — registration, lodging, and details — lives at bpcte.org.</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22960" y="1371600"/>
            <a:ext cx="6675120" cy="1463040"/>
          </a:xfrm>
          <a:prstGeom prst="rect">
            <a:avLst/>
          </a:prstGeom>
          <a:noFill/>
          <a:ln/>
        </p:spPr>
        <p:txBody>
          <a:bodyPr wrap="square" lIns="0" tIns="0" rIns="0" bIns="0" rtlCol="0" anchor="ctr"/>
          <a:lstStyle/>
          <a:p>
            <a:pPr indent="0" marL="0">
              <a:lnSpc>
                <a:spcPct val="110000"/>
              </a:lnSpc>
              <a:buNone/>
            </a:pPr>
            <a:r>
              <a:rPr lang="en-US" sz="3400" b="1" dirty="0">
                <a:solidFill>
                  <a:srgbClr val="FFFFFF"/>
                </a:solidFill>
                <a:latin typeface="Poppins" pitchFamily="34" charset="0"/>
                <a:ea typeface="Poppins" pitchFamily="34" charset="-122"/>
                <a:cs typeface="Poppins" pitchFamily="34" charset="-120"/>
              </a:rPr>
              <a:t>Reserve your place at the 20th annual conference</a:t>
            </a:r>
            <a:endParaRPr lang="en-US" sz="3400" dirty="0"/>
          </a:p>
        </p:txBody>
      </p:sp>
      <p:sp>
        <p:nvSpPr>
          <p:cNvPr id="3" name="Text 1"/>
          <p:cNvSpPr/>
          <p:nvPr/>
        </p:nvSpPr>
        <p:spPr>
          <a:xfrm>
            <a:off x="822960" y="2880360"/>
            <a:ext cx="6675120" cy="502920"/>
          </a:xfrm>
          <a:prstGeom prst="rect">
            <a:avLst/>
          </a:prstGeom>
          <a:noFill/>
          <a:ln/>
        </p:spPr>
        <p:txBody>
          <a:bodyPr wrap="square" lIns="0" tIns="0" rIns="0" bIns="0" rtlCol="0" anchor="ctr"/>
          <a:lstStyle/>
          <a:p>
            <a:pPr indent="0" marL="0">
              <a:buNone/>
            </a:pPr>
            <a:r>
              <a:rPr lang="en-US" sz="2400" i="1" dirty="0">
                <a:solidFill>
                  <a:srgbClr val="9FD8E6"/>
                </a:solidFill>
                <a:latin typeface="Cormorant Garamond" pitchFamily="34" charset="0"/>
                <a:ea typeface="Cormorant Garamond" pitchFamily="34" charset="-122"/>
                <a:cs typeface="Cormorant Garamond" pitchFamily="34" charset="-120"/>
              </a:rPr>
              <a:t>Often Duplicated, Never Replicated.</a:t>
            </a:r>
            <a:endParaRPr lang="en-US" sz="2400" dirty="0"/>
          </a:p>
        </p:txBody>
      </p:sp>
      <p:sp>
        <p:nvSpPr>
          <p:cNvPr id="4" name="Text 2"/>
          <p:cNvSpPr/>
          <p:nvPr/>
        </p:nvSpPr>
        <p:spPr>
          <a:xfrm>
            <a:off x="822960" y="3657600"/>
            <a:ext cx="6675120" cy="457200"/>
          </a:xfrm>
          <a:prstGeom prst="rect">
            <a:avLst/>
          </a:prstGeom>
          <a:noFill/>
          <a:ln/>
        </p:spPr>
        <p:txBody>
          <a:bodyPr wrap="square" lIns="0" tIns="0" rIns="0" bIns="0" rtlCol="0" anchor="ctr"/>
          <a:lstStyle/>
          <a:p>
            <a:pPr indent="0" marL="0">
              <a:buNone/>
            </a:pPr>
            <a:r>
              <a:rPr lang="en-US" sz="2000" b="1" dirty="0">
                <a:solidFill>
                  <a:srgbClr val="FFFFFF"/>
                </a:solidFill>
                <a:latin typeface="Poppins" pitchFamily="34" charset="0"/>
                <a:ea typeface="Poppins" pitchFamily="34" charset="-122"/>
                <a:cs typeface="Poppins" pitchFamily="34" charset="-120"/>
              </a:rPr>
              <a:t>Register at bpcte.org</a:t>
            </a:r>
            <a:endParaRPr lang="en-US" sz="2000" dirty="0"/>
          </a:p>
        </p:txBody>
      </p:sp>
      <p:sp>
        <p:nvSpPr>
          <p:cNvPr id="5" name="Text 3"/>
          <p:cNvSpPr/>
          <p:nvPr/>
        </p:nvSpPr>
        <p:spPr>
          <a:xfrm>
            <a:off x="822960" y="4206240"/>
            <a:ext cx="6675120" cy="411480"/>
          </a:xfrm>
          <a:prstGeom prst="rect">
            <a:avLst/>
          </a:prstGeom>
          <a:noFill/>
          <a:ln/>
        </p:spPr>
        <p:txBody>
          <a:bodyPr wrap="square" lIns="0" tIns="0" rIns="0" bIns="0" rtlCol="0" anchor="ctr"/>
          <a:lstStyle/>
          <a:p>
            <a:pPr indent="0" marL="0">
              <a:buNone/>
            </a:pPr>
            <a:r>
              <a:rPr lang="en-US" sz="1400" dirty="0">
                <a:solidFill>
                  <a:srgbClr val="BFE3EE"/>
                </a:solidFill>
                <a:latin typeface="Poppins" pitchFamily="34" charset="0"/>
                <a:ea typeface="Poppins" pitchFamily="34" charset="-122"/>
                <a:cs typeface="Poppins" pitchFamily="34" charset="-120"/>
              </a:rPr>
              <a:t>September 21–23, 2026  ·  Sea Crest Beach Hotel  ·  North Falmouth, Cape Cod</a:t>
            </a:r>
            <a:endParaRPr lang="en-US" sz="1400" dirty="0"/>
          </a:p>
        </p:txBody>
      </p:sp>
      <p:sp>
        <p:nvSpPr>
          <p:cNvPr id="6" name="Text 4"/>
          <p:cNvSpPr/>
          <p:nvPr/>
        </p:nvSpPr>
        <p:spPr>
          <a:xfrm>
            <a:off x="822960" y="5349240"/>
            <a:ext cx="6675120" cy="365760"/>
          </a:xfrm>
          <a:prstGeom prst="rect">
            <a:avLst/>
          </a:prstGeom>
          <a:noFill/>
          <a:ln/>
        </p:spPr>
        <p:txBody>
          <a:bodyPr wrap="square" lIns="0" tIns="0" rIns="0" bIns="0" rtlCol="0" anchor="ctr"/>
          <a:lstStyle/>
          <a:p>
            <a:pPr indent="0" marL="0">
              <a:buNone/>
            </a:pPr>
            <a:r>
              <a:rPr lang="en-US" sz="1250" b="1" dirty="0">
                <a:solidFill>
                  <a:srgbClr val="EAF6FA"/>
                </a:solidFill>
                <a:latin typeface="Poppins" pitchFamily="34" charset="0"/>
                <a:ea typeface="Poppins" pitchFamily="34" charset="-122"/>
                <a:cs typeface="Poppins" pitchFamily="34" charset="-120"/>
              </a:rPr>
              <a:t>#BPCTE26   #MakingWaves   #CTE   #CTELeadership</a:t>
            </a:r>
            <a:endParaRPr lang="en-US" sz="1250" dirty="0"/>
          </a:p>
        </p:txBody>
      </p:sp>
      <p:sp>
        <p:nvSpPr>
          <p:cNvPr id="7" name="Shape 5"/>
          <p:cNvSpPr/>
          <p:nvPr/>
        </p:nvSpPr>
        <p:spPr>
          <a:xfrm>
            <a:off x="8229600" y="1600200"/>
            <a:ext cx="3108960" cy="3657600"/>
          </a:xfrm>
          <a:prstGeom prst="roundRect">
            <a:avLst>
              <a:gd name="adj" fmla="val 2941"/>
            </a:avLst>
          </a:prstGeom>
          <a:solidFill>
            <a:srgbClr val="FFFFFF"/>
          </a:solidFill>
          <a:ln/>
        </p:spPr>
      </p:sp>
      <p:pic>
        <p:nvPicPr>
          <p:cNvPr id="8" name="Image 0" descr="qr_bpcte.png">    </p:cNvPr>
          <p:cNvPicPr>
            <a:picLocks noChangeAspect="1"/>
          </p:cNvPicPr>
          <p:nvPr/>
        </p:nvPicPr>
        <p:blipFill>
          <a:blip r:embed="rId2"/>
          <a:stretch>
            <a:fillRect/>
          </a:stretch>
        </p:blipFill>
        <p:spPr>
          <a:xfrm>
            <a:off x="8549640" y="1920240"/>
            <a:ext cx="2468880" cy="2468880"/>
          </a:xfrm>
          <a:prstGeom prst="rect">
            <a:avLst/>
          </a:prstGeom>
        </p:spPr>
      </p:pic>
      <p:sp>
        <p:nvSpPr>
          <p:cNvPr id="9" name="Text 6"/>
          <p:cNvSpPr/>
          <p:nvPr/>
        </p:nvSpPr>
        <p:spPr>
          <a:xfrm>
            <a:off x="8229600" y="4526280"/>
            <a:ext cx="3108960" cy="365760"/>
          </a:xfrm>
          <a:prstGeom prst="rect">
            <a:avLst/>
          </a:prstGeom>
          <a:noFill/>
          <a:ln/>
        </p:spPr>
        <p:txBody>
          <a:bodyPr wrap="square" lIns="0" tIns="0" rIns="0" bIns="0" rtlCol="0" anchor="ctr"/>
          <a:lstStyle/>
          <a:p>
            <a:pPr algn="ctr" indent="0" marL="0">
              <a:buNone/>
            </a:pPr>
            <a:r>
              <a:rPr lang="en-US" sz="1300" b="1" spc="200" kern="0" dirty="0">
                <a:solidFill>
                  <a:srgbClr val="0E2A47"/>
                </a:solidFill>
                <a:latin typeface="Poppins" pitchFamily="34" charset="0"/>
                <a:ea typeface="Poppins" pitchFamily="34" charset="-122"/>
                <a:cs typeface="Poppins" pitchFamily="34" charset="-120"/>
              </a:rPr>
              <a:t>SCAN TO REGISTER</a:t>
            </a:r>
            <a:endParaRPr lang="en-US" sz="1300" dirty="0"/>
          </a:p>
        </p:txBody>
      </p:sp>
      <p:pic>
        <p:nvPicPr>
          <p:cNvPr id="10" name="Image 1" descr="ncla_logo_white.png">    </p:cNvPr>
          <p:cNvPicPr>
            <a:picLocks noChangeAspect="1"/>
          </p:cNvPicPr>
          <p:nvPr/>
        </p:nvPicPr>
        <p:blipFill>
          <a:blip r:embed="rId3"/>
          <a:stretch>
            <a:fillRect/>
          </a:stretch>
        </p:blipFill>
        <p:spPr>
          <a:xfrm>
            <a:off x="8686800" y="5532120"/>
            <a:ext cx="2194560" cy="7863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2026-07-14T19:55:02Z</dcterms:created>
  <dcterms:modified xsi:type="dcterms:W3CDTF">2026-07-14T19:55:02Z</dcterms:modified>
</cp:coreProperties>
</file>